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9" r:id="rId1"/>
  </p:sldMasterIdLst>
  <p:notesMasterIdLst>
    <p:notesMasterId r:id="rId12"/>
  </p:notesMasterIdLst>
  <p:sldIdLst>
    <p:sldId id="256" r:id="rId2"/>
    <p:sldId id="260" r:id="rId3"/>
    <p:sldId id="262" r:id="rId4"/>
    <p:sldId id="263" r:id="rId5"/>
    <p:sldId id="264" r:id="rId6"/>
    <p:sldId id="267" r:id="rId7"/>
    <p:sldId id="268" r:id="rId8"/>
    <p:sldId id="266" r:id="rId9"/>
    <p:sldId id="269" r:id="rId10"/>
    <p:sldId id="258" r:id="rId11"/>
  </p:sldIdLst>
  <p:sldSz cx="12192000" cy="6858000"/>
  <p:notesSz cx="6858000" cy="99472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71" d="100"/>
          <a:sy n="71" d="100"/>
        </p:scale>
        <p:origin x="4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99092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92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r">
              <a:defRPr sz="1300"/>
            </a:lvl1pPr>
          </a:lstStyle>
          <a:p>
            <a:fld id="{6F4CCD1F-AEAB-4AA0-B27C-3B01D2B5184F}" type="datetimeFigureOut">
              <a:rPr lang="en-US" smtClean="0"/>
              <a:t>4/18/2016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25" tIns="48312" rIns="96625" bIns="4831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87127"/>
            <a:ext cx="5486400" cy="3916739"/>
          </a:xfrm>
          <a:prstGeom prst="rect">
            <a:avLst/>
          </a:prstGeom>
        </p:spPr>
        <p:txBody>
          <a:bodyPr vert="horz" lIns="96625" tIns="48312" rIns="96625" bIns="4831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48186"/>
            <a:ext cx="2971800" cy="499091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8186"/>
            <a:ext cx="2971800" cy="499091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r">
              <a:defRPr sz="1300"/>
            </a:lvl1pPr>
          </a:lstStyle>
          <a:p>
            <a:fld id="{366B13EA-5F06-4F3A-AFFD-29EDA2B30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117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9BB873-C1D4-4E7D-9D1C-A4499361DD69}" type="slidenum">
              <a:rPr lang="id-ID" altLang="en-US" smtClean="0"/>
              <a:pPr>
                <a:defRPr/>
              </a:pPr>
              <a:t>8</a:t>
            </a:fld>
            <a:endParaRPr lang="id-ID" altLang="en-US"/>
          </a:p>
        </p:txBody>
      </p:sp>
    </p:spTree>
    <p:extLst>
      <p:ext uri="{BB962C8B-B14F-4D97-AF65-F5344CB8AC3E}">
        <p14:creationId xmlns:p14="http://schemas.microsoft.com/office/powerpoint/2010/main" val="2332698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4/18/2016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37442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6091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4/18/2016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2775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4/18/2016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580440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4/18/2016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10594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4/18/2016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6431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4/18/2016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9020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2295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4/18/2016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32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6450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4/18/2016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652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1268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5521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6757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5191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50132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3378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4/18/2016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5006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6482" y="1102659"/>
            <a:ext cx="12111318" cy="3144407"/>
          </a:xfrm>
        </p:spPr>
        <p:txBody>
          <a:bodyPr>
            <a:normAutofit/>
          </a:bodyPr>
          <a:lstStyle/>
          <a:p>
            <a:r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Garamond Pro Bold" panose="02020702060506020403" pitchFamily="18" charset="0"/>
              </a:rPr>
              <a:t>Klarifikasi</a:t>
            </a:r>
            <a:r>
              <a:rPr lang="id-ID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Garamond Pro Bold" panose="02020702060506020403" pitchFamily="18" charset="0"/>
              </a:rPr>
              <a:t> </a:t>
            </a:r>
            <a:r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hasil penilaian dokumen </a:t>
            </a:r>
            <a:br>
              <a:rPr lang="en-US" sz="4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calon sekolah </a:t>
            </a:r>
            <a:r>
              <a:rPr lang="id-ID" sz="4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ADIWIYATA </a:t>
            </a:r>
            <a:r>
              <a:rPr lang="id-ID" sz="4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MANDIRI </a:t>
            </a:r>
            <a:r>
              <a:rPr lang="en-US" sz="4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(CSAM) </a:t>
            </a:r>
            <a:r>
              <a:rPr lang="id-ID" sz="4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TAHUN </a:t>
            </a:r>
            <a:r>
              <a:rPr lang="id-ID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27873" y="6172200"/>
            <a:ext cx="3613550" cy="685800"/>
          </a:xfrm>
        </p:spPr>
        <p:txBody>
          <a:bodyPr>
            <a:normAutofit fontScale="92500" lnSpcReduction="10000"/>
          </a:bodyPr>
          <a:lstStyle/>
          <a:p>
            <a:r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BAPEDALDA </a:t>
            </a:r>
          </a:p>
          <a:p>
            <a:r>
              <a:rPr lang="id-ID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PROVINSI </a:t>
            </a:r>
            <a:r>
              <a:rPr lang="id-ID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SUMATERA BARAT</a:t>
            </a:r>
          </a:p>
        </p:txBody>
      </p:sp>
    </p:spTree>
    <p:extLst>
      <p:ext uri="{BB962C8B-B14F-4D97-AF65-F5344CB8AC3E}">
        <p14:creationId xmlns:p14="http://schemas.microsoft.com/office/powerpoint/2010/main" val="157768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1508" y="2806263"/>
            <a:ext cx="6316312" cy="1678216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id-ID" sz="6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TERIMA</a:t>
            </a:r>
            <a:r>
              <a:rPr lang="en-US" sz="6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d-ID" sz="6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KASIH</a:t>
            </a:r>
            <a:endParaRPr lang="id-ID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87245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919" y="420776"/>
            <a:ext cx="11547468" cy="859476"/>
          </a:xfrm>
        </p:spPr>
        <p:txBody>
          <a:bodyPr>
            <a:normAutofit fontScale="90000"/>
          </a:bodyPr>
          <a:lstStyle/>
          <a:p>
            <a:r>
              <a:rPr lang="id-ID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USULAN </a:t>
            </a:r>
            <a:r>
              <a:rPr lang="id-ID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CALON </a:t>
            </a:r>
            <a:r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SEKOLAH </a:t>
            </a:r>
            <a:r>
              <a:rPr lang="id-ID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ADIWIYATA MANDIRI</a:t>
            </a:r>
            <a:r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tahun 2016</a:t>
            </a:r>
            <a:endParaRPr lang="id-ID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Title 1"/>
          <p:cNvSpPr txBox="1">
            <a:spLocks/>
          </p:cNvSpPr>
          <p:nvPr/>
        </p:nvSpPr>
        <p:spPr>
          <a:xfrm>
            <a:off x="1093384" y="1478303"/>
            <a:ext cx="10242488" cy="48687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800" smtClean="0">
                <a:latin typeface="Tekton Pro" panose="020F06030202080209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tahun 2016, provinsi sumatera barat menyampaikan 11 (sebelas) </a:t>
            </a:r>
            <a:r>
              <a:rPr lang="en-US" sz="2800">
                <a:latin typeface="Tekton Pro" panose="020F06030202080209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usulan </a:t>
            </a:r>
            <a:r>
              <a:rPr lang="en-US" sz="2800" smtClean="0">
                <a:latin typeface="Tekton Pro" panose="020F06030202080209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csam, yang terdiri dari 1 (satu) sekolah tingkat slta, 3 (tiga) sekolah tingkat sltp dan 7 (tujuh) sekolah tingkat SD.</a:t>
            </a:r>
          </a:p>
          <a:p>
            <a:pPr algn="just"/>
            <a:endParaRPr lang="en-US" sz="2800" smtClean="0">
              <a:latin typeface="Tekton Pro" panose="020F06030202080209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en-US" sz="2800" smtClean="0">
                <a:latin typeface="Tekton Pro" panose="020F0603020208020904" pitchFamily="34" charset="0"/>
              </a:rPr>
              <a:t>Dari 11 csam yang diusulkan:</a:t>
            </a:r>
          </a:p>
          <a:p>
            <a:pPr marL="457200" indent="-457200" algn="just">
              <a:buFontTx/>
              <a:buChar char="-"/>
            </a:pPr>
            <a:r>
              <a:rPr lang="en-US" sz="2800" smtClean="0">
                <a:latin typeface="Tekton Pro" panose="020F0603020208020904" pitchFamily="34" charset="0"/>
              </a:rPr>
              <a:t>9 (sembilan) sekolah lolos seleksi administrasi </a:t>
            </a:r>
          </a:p>
          <a:p>
            <a:pPr marL="457200" indent="-457200" algn="just">
              <a:buFontTx/>
              <a:buChar char="-"/>
            </a:pPr>
            <a:r>
              <a:rPr lang="en-US" sz="2800" smtClean="0">
                <a:latin typeface="Tekton Pro" panose="020F0603020208020904" pitchFamily="34" charset="0"/>
              </a:rPr>
              <a:t>2 (dua) sekolah tidak lolos seleksi administrasi:</a:t>
            </a:r>
          </a:p>
          <a:p>
            <a:pPr marL="511175" indent="-511175" algn="just">
              <a:tabLst>
                <a:tab pos="511175" algn="l"/>
              </a:tabLst>
            </a:pPr>
            <a:r>
              <a:rPr lang="en-US" sz="2800" smtClean="0">
                <a:latin typeface="Tekton Pro" panose="020F0603020208020904" pitchFamily="34" charset="0"/>
              </a:rPr>
              <a:t>	SDN 14 Laing Kota Solok &amp; SDN 10 Pauh Kab. Pasaman. </a:t>
            </a:r>
          </a:p>
          <a:p>
            <a:pPr marL="457200" indent="-457200" algn="just">
              <a:buFontTx/>
              <a:buChar char="-"/>
            </a:pPr>
            <a:endParaRPr lang="en-US" sz="2800" smtClean="0">
              <a:latin typeface="Tekton Pro" panose="020F0603020208020904" pitchFamily="34" charset="0"/>
            </a:endParaRPr>
          </a:p>
          <a:p>
            <a:pPr algn="just"/>
            <a:r>
              <a:rPr lang="en-US" sz="2800" smtClean="0">
                <a:latin typeface="Tekton Pro" panose="020F0603020208020904" pitchFamily="34" charset="0"/>
              </a:rPr>
              <a:t>Keterangan/penjelasan tidak lolos untuk 2 (dua) sekolah tersebut, akan disampaikan oleh KLHK</a:t>
            </a:r>
            <a:r>
              <a:rPr lang="en-US" sz="2800" smtClean="0">
                <a:latin typeface="Tekton Pro" panose="020F06030202080209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smtClean="0">
                <a:latin typeface="Tekton Pro" panose="020F0603020208020904" pitchFamily="34" charset="0"/>
              </a:rPr>
              <a:t>kepada provinsi dalam bentuk surat resmi.</a:t>
            </a:r>
            <a:endParaRPr lang="en-US" sz="2800" b="1" u="sng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en-US" sz="2800" smtClean="0">
              <a:latin typeface="Tekton Pro" panose="020F06030202080209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/>
            <a:endParaRPr lang="en-US" sz="2800" b="1" u="sng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63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4136" y="419904"/>
            <a:ext cx="11547468" cy="859476"/>
          </a:xfrm>
        </p:spPr>
        <p:txBody>
          <a:bodyPr>
            <a:normAutofit/>
          </a:bodyPr>
          <a:lstStyle/>
          <a:p>
            <a:r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Klarifikasi penilaian dokumen</a:t>
            </a:r>
            <a:endParaRPr lang="id-ID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Title 1"/>
          <p:cNvSpPr txBox="1">
            <a:spLocks/>
          </p:cNvSpPr>
          <p:nvPr/>
        </p:nvSpPr>
        <p:spPr>
          <a:xfrm>
            <a:off x="1035424" y="1599327"/>
            <a:ext cx="9587753" cy="48687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klarifikasi </a:t>
            </a:r>
            <a:r>
              <a:rPr lang="id-ID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Hasil Penilaian Dokumen </a:t>
            </a:r>
            <a:r>
              <a:rPr 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csam</a:t>
            </a:r>
            <a:r>
              <a:rPr lang="id-ID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2016 </a:t>
            </a:r>
            <a:r>
              <a:rPr 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oleh </a:t>
            </a:r>
            <a:r>
              <a:rPr 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tim penilai </a:t>
            </a:r>
            <a:r>
              <a:rPr 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pusat, </a:t>
            </a:r>
            <a:r>
              <a:rPr 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hanya dilakukan terhadap 9 (sembilan) </a:t>
            </a:r>
            <a:r>
              <a:rPr 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csam yang </a:t>
            </a:r>
            <a:r>
              <a:rPr 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telah lolos seleksi administrasi, yakni</a:t>
            </a:r>
            <a:r>
              <a:rPr 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algn="just"/>
            <a:endParaRPr 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lvl="0" indent="-514350" algn="just">
              <a:buFont typeface="+mj-lt"/>
              <a:buAutoNum type="arabicPeriod"/>
            </a:pPr>
            <a:r>
              <a:rPr lang="en-US" sz="2200"/>
              <a:t>SD 1 dan 2 Semen Padang.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en-US" sz="2200"/>
              <a:t>SMK Semen Padang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en-US" sz="2200"/>
              <a:t>SDN 13 Pasar Remaja Sawahlunto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en-US" sz="2200"/>
              <a:t>SDN 21 Taluak Kab. Agam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en-US" sz="2200"/>
              <a:t>SDN 03 Alai Padang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en-US" sz="2200"/>
              <a:t>SDN 14 Nan Sabaris Kab. Padang Pariaman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en-US" sz="2200"/>
              <a:t>MTsN Koto Tangah Padang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en-US" sz="2200"/>
              <a:t>MTsN Parak Lawas Padang; dan</a:t>
            </a:r>
          </a:p>
          <a:p>
            <a:pPr marL="514350" indent="-514350" algn="just">
              <a:buFont typeface="+mj-lt"/>
              <a:buAutoNum type="arabicPeriod"/>
              <a:tabLst>
                <a:tab pos="174625" algn="l"/>
              </a:tabLst>
            </a:pPr>
            <a:r>
              <a:rPr lang="en-US" sz="2200"/>
              <a:t>SMPN 11 Padang</a:t>
            </a:r>
            <a:endParaRPr lang="en-US" sz="2200" b="1" u="sng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812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36177" y="1749445"/>
            <a:ext cx="11255188" cy="404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900113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Klarifikasi Penilaian Dokumen dilakukan </a:t>
            </a:r>
            <a:r>
              <a:rPr 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dalam </a:t>
            </a:r>
            <a:r>
              <a:rPr 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(tiga) </a:t>
            </a:r>
            <a:r>
              <a:rPr 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mekanisme dan  tahapan, yakni </a:t>
            </a:r>
            <a:r>
              <a:rPr 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Penyampaian </a:t>
            </a:r>
            <a:r>
              <a:rPr 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ekspose, progress dan keunggulan 9 sekolah CSAM oleh tim provinsi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Wawancara antara tim pusat dengan tim provinsi terkait teknik penilaian dan pembinaan yang telah dilakukan, hal ini erat kaitannya dengan penilaian kinerja provinsi oleh KLHK.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Klarifikasi dokumen usulan CSAM (per-item dalam aplikasi dokumen).</a:t>
            </a:r>
            <a:endParaRPr 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02533" y="561079"/>
            <a:ext cx="7488832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KLARIFIKASI PENILAIAN DOKUMEN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2983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631599" y="1106384"/>
            <a:ext cx="11255188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900113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Disampaikan oleh Tim </a:t>
            </a:r>
            <a:r>
              <a:rPr 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Adiwiyata </a:t>
            </a:r>
            <a:r>
              <a:rPr 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Pusat:</a:t>
            </a:r>
          </a:p>
          <a:p>
            <a:pPr marL="514350" indent="-514350" algn="just" defTabSz="900113" eaLnBrk="0" fontAlgn="base" hangingPunct="0">
              <a:spcBef>
                <a:spcPct val="0"/>
              </a:spcBef>
              <a:spcAft>
                <a:spcPts val="600"/>
              </a:spcAft>
              <a:buAutoNum type="arabicPeriod"/>
            </a:pPr>
            <a:r>
              <a:rPr 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Sekolah </a:t>
            </a:r>
            <a:r>
              <a:rPr 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yang lolos </a:t>
            </a:r>
            <a:r>
              <a:rPr 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seleksi PENILAIAN selanjutnya </a:t>
            </a:r>
            <a:r>
              <a:rPr 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akan ditindaklanjuti dengan verifikasi lapangan </a:t>
            </a:r>
            <a:r>
              <a:rPr 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(Verlap)</a:t>
            </a:r>
          </a:p>
          <a:p>
            <a:pPr marL="514350" indent="-514350" algn="just" defTabSz="900113" eaLnBrk="0" fontAlgn="base" hangingPunct="0">
              <a:spcBef>
                <a:spcPct val="0"/>
              </a:spcBef>
              <a:spcAft>
                <a:spcPts val="600"/>
              </a:spcAft>
              <a:buAutoNum type="arabicPeriod"/>
            </a:pPr>
            <a:r>
              <a:rPr 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Pelaksanaan verlap direncanakan akhir </a:t>
            </a:r>
            <a:r>
              <a:rPr 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April sampai pertengahan Mei </a:t>
            </a:r>
            <a:r>
              <a:rPr 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 (menunggu surat resmi KLHK)</a:t>
            </a:r>
          </a:p>
          <a:p>
            <a:pPr marL="514350" indent="-514350" algn="just" defTabSz="900113" eaLnBrk="0" fontAlgn="base" hangingPunct="0">
              <a:spcBef>
                <a:spcPct val="0"/>
              </a:spcBef>
              <a:spcAft>
                <a:spcPts val="600"/>
              </a:spcAft>
              <a:buAutoNum type="arabicPeriod"/>
            </a:pPr>
            <a:r>
              <a:rPr 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KLHK </a:t>
            </a:r>
            <a:r>
              <a:rPr lang="en-US" sz="3200" b="1" u="sng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belum memfinalkan</a:t>
            </a:r>
            <a:r>
              <a:rPr 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apakah ke-9 sekolah CSAM dari Prov. Sumbar yang telah diklarifikasi,  selanjutnya akan dilakukan </a:t>
            </a:r>
            <a:r>
              <a:rPr 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verlap (masih menunggu hasil klarifikasi).</a:t>
            </a:r>
            <a:endParaRPr lang="en-US" sz="32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 algn="just" defTabSz="900113" eaLnBrk="0" fontAlgn="base" hangingPunct="0">
              <a:spcBef>
                <a:spcPct val="0"/>
              </a:spcBef>
              <a:spcAft>
                <a:spcPts val="600"/>
              </a:spcAft>
              <a:buAutoNum type="arabicPeriod"/>
            </a:pP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02533" y="561079"/>
            <a:ext cx="7488832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VERIFIKASI LAPANGAN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9988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631599" y="1775800"/>
            <a:ext cx="11255188" cy="4416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900113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HASIL TEMUAN TIM PENILAI PUSAT SECARA UMUM:</a:t>
            </a:r>
          </a:p>
          <a:p>
            <a:pPr marL="514350" indent="-514350" algn="just" defTabSz="900113" eaLnBrk="0" fontAlgn="base" hangingPunct="0">
              <a:spcBef>
                <a:spcPct val="0"/>
              </a:spcBef>
              <a:spcAft>
                <a:spcPts val="600"/>
              </a:spcAft>
              <a:buAutoNum type="arabicPeriod"/>
            </a:pPr>
            <a:r>
              <a:rPr 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Masih ditemukan foto-foto </a:t>
            </a:r>
            <a:r>
              <a:rPr 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 daerah lain sebagai bukti </a:t>
            </a:r>
            <a:r>
              <a:rPr 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fisik dalam </a:t>
            </a:r>
            <a:r>
              <a:rPr 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aplikasi, </a:t>
            </a:r>
            <a:endParaRPr lang="en-US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 algn="just" defTabSz="900113" eaLnBrk="0" fontAlgn="base" hangingPunct="0">
              <a:spcBef>
                <a:spcPct val="0"/>
              </a:spcBef>
              <a:spcAft>
                <a:spcPts val="600"/>
              </a:spcAft>
              <a:buAutoNum type="arabicPeriod"/>
            </a:pPr>
            <a:r>
              <a:rPr 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Tanggal dan tahun foto masih ada yang tahun 2013,</a:t>
            </a:r>
            <a:endParaRPr lang="en-US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 algn="just" defTabSz="900113" eaLnBrk="0" fontAlgn="base" hangingPunct="0">
              <a:spcBef>
                <a:spcPct val="0"/>
              </a:spcBef>
              <a:spcAft>
                <a:spcPts val="600"/>
              </a:spcAft>
              <a:buAutoNum type="arabicPeriod"/>
            </a:pPr>
            <a:r>
              <a:rPr 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ekolah induk agar benar-benar </a:t>
            </a:r>
            <a:r>
              <a:rPr 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memperhatikan dokumen teknis dan administrasi </a:t>
            </a:r>
            <a:r>
              <a:rPr 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dari 10 </a:t>
            </a:r>
            <a:r>
              <a:rPr 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sekolah </a:t>
            </a:r>
            <a:r>
              <a:rPr 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binaannya</a:t>
            </a:r>
          </a:p>
          <a:p>
            <a:pPr marL="514350" indent="-514350" algn="just" defTabSz="900113" eaLnBrk="0" fontAlgn="base" hangingPunct="0">
              <a:spcBef>
                <a:spcPct val="0"/>
              </a:spcBef>
              <a:spcAft>
                <a:spcPts val="600"/>
              </a:spcAft>
              <a:buAutoNum type="arabicPeriod"/>
            </a:pPr>
            <a:r>
              <a:rPr 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Perlu penyeragaman presentasi: ekspose, progress dan keunggulan </a:t>
            </a:r>
            <a:r>
              <a:rPr 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  <a:sym typeface="Wingdings" panose="05000000000000000000" pitchFamily="2" charset="2"/>
              </a:rPr>
              <a:t> saat </a:t>
            </a:r>
            <a:r>
              <a:rPr 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  <a:sym typeface="Wingdings" panose="05000000000000000000" pitchFamily="2" charset="2"/>
              </a:rPr>
              <a:t>verlap</a:t>
            </a:r>
          </a:p>
          <a:p>
            <a:pPr algn="just" defTabSz="900113" eaLnBrk="0" fontAlgn="base" hangingPunct="0">
              <a:spcBef>
                <a:spcPct val="0"/>
              </a:spcBef>
              <a:spcAft>
                <a:spcPts val="600"/>
              </a:spcAft>
              <a:tabLst>
                <a:tab pos="457200" algn="l"/>
              </a:tabLst>
            </a:pPr>
            <a:r>
              <a:rPr 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  <a:sym typeface="Wingdings" panose="05000000000000000000" pitchFamily="2" charset="2"/>
              </a:rPr>
              <a:t>	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67775" y="399714"/>
            <a:ext cx="10582836" cy="11387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CATATAN UMUM  </a:t>
            </a:r>
          </a:p>
          <a:p>
            <a:pPr algn="ctr">
              <a:defRPr/>
            </a:pPr>
            <a:r>
              <a:rPr 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HASIL TEMUAN PENILAIAN DOKUMEN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9666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847165" y="2577743"/>
            <a:ext cx="10703446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lvl="0" indent="-514350" algn="just">
              <a:buFont typeface="+mj-lt"/>
              <a:buAutoNum type="arabicParenR"/>
            </a:pPr>
            <a:r>
              <a:rPr 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Untuk SMPN </a:t>
            </a:r>
            <a:r>
              <a:rPr 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11, </a:t>
            </a:r>
            <a:r>
              <a:rPr 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perlu segera disiapkan dokumen mata pelajaran muatan lokalnya berupa RPP, dan Silabus agar terlihat nyata mengintegrasikan PPLH. </a:t>
            </a:r>
            <a:endParaRPr lang="en-US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lvl="0" indent="-514350" algn="just">
              <a:buFont typeface="+mj-lt"/>
              <a:buAutoNum type="arabicParenR"/>
            </a:pPr>
            <a:endParaRPr 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lvl="0" indent="-514350" algn="just">
              <a:buFont typeface="+mj-lt"/>
              <a:buAutoNum type="arabicParenR"/>
            </a:pPr>
            <a:r>
              <a:rPr 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Untuk </a:t>
            </a:r>
            <a:r>
              <a:rPr 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MTsN Parak Lawas perlu dilengkapi indikator pembelajarannya yang masih belum merepresentasikan integrasi PPLH ke dalamnya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67775" y="399714"/>
            <a:ext cx="10582836" cy="11387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CATATAN KHUSUS </a:t>
            </a:r>
          </a:p>
          <a:p>
            <a:pPr algn="ctr">
              <a:defRPr/>
            </a:pPr>
            <a:r>
              <a:rPr 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HASIL TEMUAN PENILAIAN DOKUMEN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1207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06824" y="1085274"/>
            <a:ext cx="10636623" cy="45243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457200" algn="just">
              <a:defRPr/>
            </a:pPr>
            <a:r>
              <a:rPr lang="en-US" sz="2800" dirty="0">
                <a:latin typeface="Constantia" panose="02030602050306030303" pitchFamily="18" charset="0"/>
              </a:rPr>
              <a:t>Demi </a:t>
            </a:r>
            <a:r>
              <a:rPr lang="en-US" sz="2800" dirty="0" err="1">
                <a:latin typeface="Constantia" panose="02030602050306030303" pitchFamily="18" charset="0"/>
              </a:rPr>
              <a:t>kelancaran</a:t>
            </a:r>
            <a:r>
              <a:rPr lang="en-US" sz="2800" dirty="0">
                <a:latin typeface="Constantia" panose="02030602050306030303" pitchFamily="18" charset="0"/>
              </a:rPr>
              <a:t> </a:t>
            </a:r>
            <a:r>
              <a:rPr lang="en-US" sz="2800" dirty="0" err="1">
                <a:latin typeface="Constantia" panose="02030602050306030303" pitchFamily="18" charset="0"/>
              </a:rPr>
              <a:t>dan</a:t>
            </a:r>
            <a:r>
              <a:rPr lang="en-US" sz="2800" dirty="0">
                <a:latin typeface="Constantia" panose="02030602050306030303" pitchFamily="18" charset="0"/>
              </a:rPr>
              <a:t> </a:t>
            </a:r>
            <a:r>
              <a:rPr lang="en-US" sz="2800" dirty="0" err="1">
                <a:latin typeface="Constantia" panose="02030602050306030303" pitchFamily="18" charset="0"/>
              </a:rPr>
              <a:t>kesuksesan</a:t>
            </a:r>
            <a:r>
              <a:rPr lang="en-US" sz="2800" dirty="0">
                <a:latin typeface="Constantia" panose="02030602050306030303" pitchFamily="18" charset="0"/>
              </a:rPr>
              <a:t> </a:t>
            </a:r>
            <a:r>
              <a:rPr lang="en-US" sz="2800" dirty="0" err="1">
                <a:latin typeface="Constantia" panose="02030602050306030303" pitchFamily="18" charset="0"/>
              </a:rPr>
              <a:t>Verifikasi</a:t>
            </a:r>
            <a:r>
              <a:rPr lang="en-US" sz="2800" dirty="0">
                <a:latin typeface="Constantia" panose="02030602050306030303" pitchFamily="18" charset="0"/>
              </a:rPr>
              <a:t> </a:t>
            </a:r>
            <a:r>
              <a:rPr lang="en-US" sz="2800" dirty="0" err="1">
                <a:latin typeface="Constantia" panose="02030602050306030303" pitchFamily="18" charset="0"/>
              </a:rPr>
              <a:t>Lapangan</a:t>
            </a:r>
            <a:r>
              <a:rPr lang="en-US" sz="2800" dirty="0">
                <a:latin typeface="Constantia" panose="02030602050306030303" pitchFamily="18" charset="0"/>
              </a:rPr>
              <a:t> </a:t>
            </a:r>
            <a:r>
              <a:rPr lang="en-US" sz="2800" dirty="0" err="1">
                <a:latin typeface="Constantia" panose="02030602050306030303" pitchFamily="18" charset="0"/>
              </a:rPr>
              <a:t>oleh</a:t>
            </a:r>
            <a:r>
              <a:rPr lang="en-US" sz="2800" dirty="0">
                <a:latin typeface="Constantia" panose="02030602050306030303" pitchFamily="18" charset="0"/>
              </a:rPr>
              <a:t> Tim </a:t>
            </a:r>
            <a:r>
              <a:rPr lang="en-US" sz="2800" dirty="0" err="1">
                <a:latin typeface="Constantia" panose="02030602050306030303" pitchFamily="18" charset="0"/>
              </a:rPr>
              <a:t>Adiwiyata</a:t>
            </a:r>
            <a:r>
              <a:rPr lang="en-US" sz="2800" dirty="0">
                <a:latin typeface="Constantia" panose="02030602050306030303" pitchFamily="18" charset="0"/>
              </a:rPr>
              <a:t> </a:t>
            </a:r>
            <a:r>
              <a:rPr lang="en-US" sz="2800" dirty="0" err="1">
                <a:latin typeface="Constantia" panose="02030602050306030303" pitchFamily="18" charset="0"/>
              </a:rPr>
              <a:t>Pusat</a:t>
            </a:r>
            <a:r>
              <a:rPr lang="en-US" sz="2800" dirty="0">
                <a:latin typeface="Constantia" panose="02030602050306030303" pitchFamily="18" charset="0"/>
              </a:rPr>
              <a:t>, </a:t>
            </a:r>
            <a:r>
              <a:rPr lang="en-US" sz="2800" dirty="0" err="1">
                <a:latin typeface="Constantia" panose="02030602050306030303" pitchFamily="18" charset="0"/>
              </a:rPr>
              <a:t>kepada</a:t>
            </a:r>
            <a:r>
              <a:rPr lang="en-US" sz="2800" dirty="0">
                <a:latin typeface="Constantia" panose="02030602050306030303" pitchFamily="18" charset="0"/>
              </a:rPr>
              <a:t> </a:t>
            </a:r>
            <a:r>
              <a:rPr lang="en-US" sz="2800" dirty="0" err="1">
                <a:latin typeface="Constantia" panose="02030602050306030303" pitchFamily="18" charset="0"/>
              </a:rPr>
              <a:t>Kab</a:t>
            </a:r>
            <a:r>
              <a:rPr lang="en-US" sz="2800" dirty="0">
                <a:latin typeface="Constantia" panose="02030602050306030303" pitchFamily="18" charset="0"/>
              </a:rPr>
              <a:t>/Kota </a:t>
            </a:r>
            <a:r>
              <a:rPr lang="en-US" sz="2800" dirty="0" err="1">
                <a:latin typeface="Constantia" panose="02030602050306030303" pitchFamily="18" charset="0"/>
              </a:rPr>
              <a:t>diharapkan</a:t>
            </a:r>
            <a:r>
              <a:rPr lang="en-US" sz="2800" dirty="0">
                <a:latin typeface="Constantia" panose="02030602050306030303" pitchFamily="18" charset="0"/>
              </a:rPr>
              <a:t>:</a:t>
            </a:r>
          </a:p>
          <a:p>
            <a:pPr marL="457200" algn="just">
              <a:defRPr/>
            </a:pPr>
            <a:endParaRPr lang="en-US" sz="2800" dirty="0">
              <a:latin typeface="Constantia" panose="02030602050306030303" pitchFamily="18" charset="0"/>
            </a:endParaRPr>
          </a:p>
          <a:p>
            <a:pPr marL="971550" indent="-514350" algn="just">
              <a:buAutoNum type="arabicPeriod"/>
              <a:defRPr/>
            </a:pPr>
            <a:r>
              <a:rPr lang="en-US" sz="2800" b="1" dirty="0" err="1">
                <a:latin typeface="Constantia" panose="02030602050306030303" pitchFamily="18" charset="0"/>
              </a:rPr>
              <a:t>MEMFASILITASI</a:t>
            </a:r>
            <a:r>
              <a:rPr lang="en-US" sz="2800" b="1" dirty="0">
                <a:latin typeface="Constantia" panose="02030602050306030303" pitchFamily="18" charset="0"/>
              </a:rPr>
              <a:t> </a:t>
            </a:r>
            <a:r>
              <a:rPr lang="en-US" sz="2800" b="1" dirty="0" err="1">
                <a:latin typeface="Constantia" panose="02030602050306030303" pitchFamily="18" charset="0"/>
              </a:rPr>
              <a:t>PENGINAPAN</a:t>
            </a:r>
            <a:r>
              <a:rPr lang="en-US" sz="2800" b="1" dirty="0">
                <a:latin typeface="Constantia" panose="02030602050306030303" pitchFamily="18" charset="0"/>
              </a:rPr>
              <a:t> DAN </a:t>
            </a:r>
            <a:r>
              <a:rPr lang="en-US" sz="2800" b="1" dirty="0" err="1">
                <a:latin typeface="Constantia" panose="02030602050306030303" pitchFamily="18" charset="0"/>
              </a:rPr>
              <a:t>KONSUMSI</a:t>
            </a:r>
            <a:endParaRPr lang="en-US" sz="2800" b="1" dirty="0">
              <a:latin typeface="Constantia" panose="02030602050306030303" pitchFamily="18" charset="0"/>
            </a:endParaRPr>
          </a:p>
          <a:p>
            <a:pPr marL="971550" indent="-514350" algn="just">
              <a:buAutoNum type="arabicPeriod"/>
              <a:defRPr/>
            </a:pPr>
            <a:endParaRPr lang="en-US" b="1" dirty="0">
              <a:latin typeface="Constantia" panose="02030602050306030303" pitchFamily="18" charset="0"/>
            </a:endParaRPr>
          </a:p>
          <a:p>
            <a:pPr marL="971550" indent="-514350" algn="just">
              <a:buAutoNum type="arabicPeriod"/>
              <a:defRPr/>
            </a:pPr>
            <a:r>
              <a:rPr lang="en-US" sz="2800" b="1" dirty="0" err="1">
                <a:latin typeface="Constantia" panose="02030602050306030303" pitchFamily="18" charset="0"/>
              </a:rPr>
              <a:t>TRANSPORTASI</a:t>
            </a:r>
            <a:r>
              <a:rPr lang="en-US" sz="2800" b="1" dirty="0">
                <a:latin typeface="Constantia" panose="02030602050306030303" pitchFamily="18" charset="0"/>
              </a:rPr>
              <a:t> DAN </a:t>
            </a:r>
            <a:r>
              <a:rPr lang="en-US" sz="2800" b="1" dirty="0" err="1">
                <a:latin typeface="Constantia" panose="02030602050306030303" pitchFamily="18" charset="0"/>
              </a:rPr>
              <a:t>OLEH-OLEH</a:t>
            </a:r>
            <a:r>
              <a:rPr lang="en-US" sz="2800" b="1" dirty="0">
                <a:latin typeface="Constantia" panose="02030602050306030303" pitchFamily="18" charset="0"/>
              </a:rPr>
              <a:t> /</a:t>
            </a:r>
            <a:r>
              <a:rPr lang="en-US" sz="2800" b="1" dirty="0" err="1">
                <a:latin typeface="Constantia" panose="02030602050306030303" pitchFamily="18" charset="0"/>
              </a:rPr>
              <a:t>CINDERAMATA</a:t>
            </a:r>
            <a:r>
              <a:rPr lang="en-US" sz="2800" b="1" dirty="0">
                <a:latin typeface="Constantia" panose="02030602050306030303" pitchFamily="18" charset="0"/>
              </a:rPr>
              <a:t> </a:t>
            </a:r>
            <a:r>
              <a:rPr lang="en-US" sz="2800" b="1" dirty="0" err="1">
                <a:latin typeface="Constantia" panose="02030602050306030303" pitchFamily="18" charset="0"/>
              </a:rPr>
              <a:t>UNTUK</a:t>
            </a:r>
            <a:r>
              <a:rPr lang="en-US" sz="2800" b="1" dirty="0">
                <a:latin typeface="Constantia" panose="02030602050306030303" pitchFamily="18" charset="0"/>
              </a:rPr>
              <a:t> TIM </a:t>
            </a:r>
            <a:r>
              <a:rPr lang="en-US" sz="2800" b="1" dirty="0" err="1">
                <a:latin typeface="Constantia" panose="02030602050306030303" pitchFamily="18" charset="0"/>
              </a:rPr>
              <a:t>PENILAI</a:t>
            </a:r>
            <a:r>
              <a:rPr lang="en-US" sz="2800" b="1" dirty="0">
                <a:latin typeface="Constantia" panose="02030602050306030303" pitchFamily="18" charset="0"/>
              </a:rPr>
              <a:t> </a:t>
            </a:r>
            <a:r>
              <a:rPr lang="en-US" sz="2800" b="1" dirty="0" err="1">
                <a:latin typeface="Constantia" panose="02030602050306030303" pitchFamily="18" charset="0"/>
              </a:rPr>
              <a:t>DISEDIAKAN</a:t>
            </a:r>
            <a:r>
              <a:rPr lang="en-US" sz="2800" b="1" dirty="0">
                <a:latin typeface="Constantia" panose="02030602050306030303" pitchFamily="18" charset="0"/>
              </a:rPr>
              <a:t> </a:t>
            </a:r>
            <a:r>
              <a:rPr lang="en-US" sz="2800" b="1" dirty="0" err="1">
                <a:latin typeface="Constantia" panose="02030602050306030303" pitchFamily="18" charset="0"/>
              </a:rPr>
              <a:t>PROVINSI</a:t>
            </a:r>
            <a:endParaRPr lang="en-US" sz="2800" b="1" dirty="0">
              <a:latin typeface="Constantia" panose="02030602050306030303" pitchFamily="18" charset="0"/>
            </a:endParaRPr>
          </a:p>
          <a:p>
            <a:pPr marL="971550" indent="-514350" algn="just">
              <a:buAutoNum type="arabicPeriod"/>
              <a:defRPr/>
            </a:pPr>
            <a:endParaRPr lang="en-US" b="1" dirty="0">
              <a:latin typeface="Constantia" panose="02030602050306030303" pitchFamily="18" charset="0"/>
            </a:endParaRPr>
          </a:p>
          <a:p>
            <a:pPr marL="971550" indent="-514350" algn="just">
              <a:buAutoNum type="arabicPeriod"/>
              <a:defRPr/>
            </a:pPr>
            <a:r>
              <a:rPr lang="en-US" sz="2800" b="1" smtClean="0">
                <a:latin typeface="Constantia" panose="02030602050306030303" pitchFamily="18" charset="0"/>
              </a:rPr>
              <a:t>MEMINIMALKAN </a:t>
            </a:r>
            <a:r>
              <a:rPr lang="en-US" sz="2800" b="1" smtClean="0">
                <a:latin typeface="Constantia" panose="02030602050306030303" pitchFamily="18" charset="0"/>
              </a:rPr>
              <a:t>PENYAMBUTAN </a:t>
            </a:r>
            <a:r>
              <a:rPr lang="en-US" sz="2800" b="1" dirty="0" err="1">
                <a:latin typeface="Constantia" panose="02030602050306030303" pitchFamily="18" charset="0"/>
              </a:rPr>
              <a:t>PADA</a:t>
            </a:r>
            <a:r>
              <a:rPr lang="en-US" sz="2800" b="1" dirty="0">
                <a:latin typeface="Constantia" panose="02030602050306030303" pitchFamily="18" charset="0"/>
              </a:rPr>
              <a:t> TIM </a:t>
            </a:r>
            <a:r>
              <a:rPr lang="en-US" sz="2800" b="1" dirty="0" err="1">
                <a:latin typeface="Constantia" panose="02030602050306030303" pitchFamily="18" charset="0"/>
              </a:rPr>
              <a:t>PENILAI</a:t>
            </a:r>
            <a:r>
              <a:rPr lang="en-US" sz="2800" b="1" dirty="0">
                <a:latin typeface="Constantia" panose="02030602050306030303" pitchFamily="18" charset="0"/>
              </a:rPr>
              <a:t> </a:t>
            </a:r>
            <a:r>
              <a:rPr lang="en-US" sz="2800" b="1">
                <a:latin typeface="Constantia" panose="02030602050306030303" pitchFamily="18" charset="0"/>
              </a:rPr>
              <a:t>YANG </a:t>
            </a:r>
            <a:r>
              <a:rPr lang="en-US" sz="2800" b="1" smtClean="0">
                <a:latin typeface="Constantia" panose="02030602050306030303" pitchFamily="18" charset="0"/>
              </a:rPr>
              <a:t>DATANG (untuk mengurangi beban anggaran pada sekolah yang diverifikasi)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90441" y="188641"/>
            <a:ext cx="8606730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KERJASAMA</a:t>
            </a:r>
            <a:endParaRPr lang="id-ID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92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907470" y="2268462"/>
            <a:ext cx="10703446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DILAKUKAN PENJELASAN RELEVANSI MASING-MASING KOMPONEN DAN PEMBUKTIAN </a:t>
            </a:r>
            <a:r>
              <a:rPr 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OLEH TIM PENILAI PROV</a:t>
            </a:r>
            <a:endParaRPr lang="en-US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just"/>
            <a:endParaRPr lang="en-US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lvl="0" indent="-457200" algn="just">
              <a:buFontTx/>
              <a:buChar char="-"/>
            </a:pPr>
            <a:r>
              <a:rPr 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YUNHENDRI </a:t>
            </a:r>
            <a:r>
              <a:rPr 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DANHAS, SP, </a:t>
            </a:r>
            <a:r>
              <a:rPr 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M.Si</a:t>
            </a:r>
          </a:p>
          <a:p>
            <a:pPr lvl="0" algn="just"/>
            <a:endParaRPr lang="en-US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buFontTx/>
              <a:buChar char="-"/>
            </a:pPr>
            <a:r>
              <a:rPr 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AGUS </a:t>
            </a:r>
            <a:r>
              <a:rPr 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TEGUH, </a:t>
            </a:r>
            <a:r>
              <a:rPr 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SP, M.Si</a:t>
            </a:r>
          </a:p>
          <a:p>
            <a:pPr marL="457200" lvl="0" indent="-457200" algn="just">
              <a:buFontTx/>
              <a:buChar char="-"/>
            </a:pP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67775" y="399714"/>
            <a:ext cx="10582836" cy="132343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TEKNIS PERBAIKAN HASIL KLARIFIKASI PENILAIANDOKUMEN CSAM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3524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Vapor Trail</Template>
  <TotalTime>714</TotalTime>
  <Words>472</Words>
  <Application>Microsoft Office PowerPoint</Application>
  <PresentationFormat>Widescreen</PresentationFormat>
  <Paragraphs>63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Adobe Garamond Pro Bold</vt:lpstr>
      <vt:lpstr>Arial</vt:lpstr>
      <vt:lpstr>Calibri</vt:lpstr>
      <vt:lpstr>Century Gothic</vt:lpstr>
      <vt:lpstr>Constantia</vt:lpstr>
      <vt:lpstr>Tahoma</vt:lpstr>
      <vt:lpstr>Tekton Pro</vt:lpstr>
      <vt:lpstr>Wingdings</vt:lpstr>
      <vt:lpstr>Vapor Trail</vt:lpstr>
      <vt:lpstr>Klarifikasi  hasil penilaian dokumen  calon sekolah ADIWIYATA MANDIRI  (CSAM) TAHUN 2016</vt:lpstr>
      <vt:lpstr>USULAN CALON SEKOLAH ADIWIYATA MANDIRI tahun 2016</vt:lpstr>
      <vt:lpstr>Klarifikasi penilaian dokumen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PRESENTASI USULAN CALON SEKOLAH ADIWIYATA MANDIRI TAHUN 2016</dc:title>
  <dc:creator>PC-2</dc:creator>
  <cp:lastModifiedBy>EVILCOMP</cp:lastModifiedBy>
  <cp:revision>36</cp:revision>
  <cp:lastPrinted>2016-04-18T06:26:57Z</cp:lastPrinted>
  <dcterms:created xsi:type="dcterms:W3CDTF">2016-04-10T07:40:30Z</dcterms:created>
  <dcterms:modified xsi:type="dcterms:W3CDTF">2016-04-18T06:35:29Z</dcterms:modified>
</cp:coreProperties>
</file>