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C2D74-6951-4D31-80E2-21B8EABB4290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44021-A476-47CD-9DF4-DACBF213247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44021-A476-47CD-9DF4-DACBF213247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44021-A476-47CD-9DF4-DACBF213247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23A4851-FE70-46B7-A519-537B24336819}" type="datetimeFigureOut">
              <a:rPr lang="en-US" smtClean="0"/>
              <a:pPr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E3FF0CB-89DB-4070-AA14-AB6E75B8678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0574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3500" dirty="0" smtClean="0"/>
              <a:t>TELAAH  APLIKASI </a:t>
            </a:r>
            <a:br>
              <a:rPr lang="en-US" sz="3500" dirty="0" smtClean="0"/>
            </a:br>
            <a:r>
              <a:rPr lang="en-US" sz="3500" dirty="0" smtClean="0"/>
              <a:t>PROGRAM ADIWIYATA</a:t>
            </a:r>
            <a:endParaRPr lang="en-US" sz="3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00600"/>
            <a:ext cx="6400800" cy="762000"/>
          </a:xfrm>
        </p:spPr>
        <p:txBody>
          <a:bodyPr/>
          <a:lstStyle/>
          <a:p>
            <a:pPr algn="ctr"/>
            <a:r>
              <a:rPr lang="en-US" dirty="0" err="1" smtClean="0"/>
              <a:t>Oleh</a:t>
            </a:r>
            <a:r>
              <a:rPr lang="en-US" dirty="0" smtClean="0"/>
              <a:t> : </a:t>
            </a:r>
            <a:r>
              <a:rPr lang="en-US" dirty="0" err="1" smtClean="0"/>
              <a:t>Yun</a:t>
            </a:r>
            <a:r>
              <a:rPr lang="en-US" dirty="0" smtClean="0"/>
              <a:t> </a:t>
            </a:r>
            <a:r>
              <a:rPr lang="en-US" dirty="0" err="1" smtClean="0"/>
              <a:t>Hendri</a:t>
            </a:r>
            <a:r>
              <a:rPr lang="en-US" dirty="0" smtClean="0"/>
              <a:t> </a:t>
            </a:r>
            <a:r>
              <a:rPr lang="en-US" dirty="0" err="1" smtClean="0"/>
              <a:t>Danhas</a:t>
            </a:r>
            <a:endParaRPr lang="en-US" dirty="0"/>
          </a:p>
        </p:txBody>
      </p:sp>
      <p:pic>
        <p:nvPicPr>
          <p:cNvPr id="4" name="Picture 2" descr="C:\Documents and Settings\INTEL\My Documents\My Pictures\environment\logo\adiwiyat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799"/>
            <a:ext cx="1219200" cy="1302327"/>
          </a:xfrm>
          <a:prstGeom prst="rect">
            <a:avLst/>
          </a:prstGeom>
          <a:noFill/>
        </p:spPr>
      </p:pic>
      <p:pic>
        <p:nvPicPr>
          <p:cNvPr id="5" name="Picture 3" descr="C:\Documents and Settings\INTEL\My Documents\My Pictures\environment\logo\klh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00950" y="304800"/>
            <a:ext cx="12954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219200"/>
            <a:ext cx="8077200" cy="2209800"/>
          </a:xfrm>
        </p:spPr>
        <p:txBody>
          <a:bodyPr>
            <a:normAutofit/>
          </a:bodyPr>
          <a:lstStyle/>
          <a:p>
            <a:r>
              <a:rPr lang="en-US" dirty="0" err="1" smtClean="0"/>
              <a:t>Telaah</a:t>
            </a:r>
            <a:r>
              <a:rPr lang="en-US" dirty="0" smtClean="0"/>
              <a:t> : </a:t>
            </a:r>
            <a:br>
              <a:rPr lang="en-US" dirty="0" smtClean="0"/>
            </a:br>
            <a:r>
              <a:rPr lang="en-US" dirty="0" err="1" smtClean="0"/>
              <a:t>Ekspose</a:t>
            </a:r>
            <a:r>
              <a:rPr lang="en-US" dirty="0" smtClean="0"/>
              <a:t>, Progress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Keunggulan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en-US" dirty="0" err="1" smtClean="0"/>
              <a:t>Ekspose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2286000" cy="462560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sz="1800" dirty="0" err="1" smtClean="0"/>
              <a:t>Menyajikan</a:t>
            </a:r>
            <a:r>
              <a:rPr lang="en-US" sz="1800" dirty="0" smtClean="0"/>
              <a:t> </a:t>
            </a:r>
            <a:r>
              <a:rPr lang="en-US" sz="1800" dirty="0" err="1" smtClean="0"/>
              <a:t>secara</a:t>
            </a:r>
            <a:r>
              <a:rPr lang="en-US" sz="1800" dirty="0" smtClean="0"/>
              <a:t> </a:t>
            </a:r>
            <a:r>
              <a:rPr lang="en-US" sz="1800" dirty="0" err="1" smtClean="0"/>
              <a:t>deskriptif</a:t>
            </a:r>
            <a:r>
              <a:rPr lang="en-US" sz="1800" dirty="0" smtClean="0"/>
              <a:t> </a:t>
            </a:r>
            <a:r>
              <a:rPr lang="en-US" sz="1800" dirty="0" err="1" smtClean="0"/>
              <a:t>tentang</a:t>
            </a:r>
            <a:r>
              <a:rPr lang="en-US" sz="1800" dirty="0" smtClean="0"/>
              <a:t> </a:t>
            </a:r>
            <a:r>
              <a:rPr lang="en-US" sz="1800" dirty="0" err="1" smtClean="0"/>
              <a:t>bagaimana</a:t>
            </a:r>
            <a:r>
              <a:rPr lang="en-US" sz="1800" dirty="0" smtClean="0"/>
              <a:t> </a:t>
            </a:r>
            <a:r>
              <a:rPr lang="en-US" sz="1800" dirty="0" err="1" smtClean="0"/>
              <a:t>kondisi</a:t>
            </a:r>
            <a:r>
              <a:rPr lang="en-US" sz="1800" dirty="0" smtClean="0"/>
              <a:t> </a:t>
            </a:r>
            <a:r>
              <a:rPr lang="en-US" sz="1800" dirty="0" err="1" smtClean="0"/>
              <a:t>sekolah</a:t>
            </a:r>
            <a:r>
              <a:rPr lang="en-US" sz="1800" dirty="0" smtClean="0"/>
              <a:t> (SDM, </a:t>
            </a:r>
            <a:r>
              <a:rPr lang="en-US" sz="1800" dirty="0" err="1" smtClean="0"/>
              <a:t>lingkungan</a:t>
            </a:r>
            <a:r>
              <a:rPr lang="en-US" sz="1800" dirty="0" smtClean="0"/>
              <a:t> </a:t>
            </a:r>
            <a:r>
              <a:rPr lang="en-US" sz="1800" dirty="0" err="1" smtClean="0"/>
              <a:t>fisik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non </a:t>
            </a:r>
            <a:r>
              <a:rPr lang="en-US" sz="1800" dirty="0" err="1" smtClean="0"/>
              <a:t>fisik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luar</a:t>
            </a:r>
            <a:r>
              <a:rPr lang="en-US" sz="1800" dirty="0" smtClean="0"/>
              <a:t> </a:t>
            </a:r>
            <a:r>
              <a:rPr lang="en-US" sz="1800" dirty="0" err="1" smtClean="0"/>
              <a:t>sekolah</a:t>
            </a:r>
            <a:r>
              <a:rPr lang="en-US" sz="1800" dirty="0" smtClean="0"/>
              <a:t>)</a:t>
            </a:r>
          </a:p>
          <a:p>
            <a:endParaRPr lang="en-US" sz="1800" dirty="0" smtClean="0"/>
          </a:p>
          <a:p>
            <a:r>
              <a:rPr lang="en-US" sz="1800" dirty="0" err="1" smtClean="0"/>
              <a:t>Tujuannya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memperlihatkan</a:t>
            </a:r>
            <a:r>
              <a:rPr lang="en-US" sz="1800" dirty="0" smtClean="0"/>
              <a:t>  </a:t>
            </a:r>
            <a:r>
              <a:rPr lang="en-US" sz="1800" dirty="0" err="1" smtClean="0"/>
              <a:t>bagaimana</a:t>
            </a:r>
            <a:r>
              <a:rPr lang="en-US" sz="1800" dirty="0" smtClean="0"/>
              <a:t>  </a:t>
            </a:r>
            <a:r>
              <a:rPr lang="en-US" sz="1800" dirty="0" err="1" smtClean="0"/>
              <a:t>sekolah</a:t>
            </a:r>
            <a:r>
              <a:rPr lang="en-US" sz="1800" dirty="0" smtClean="0"/>
              <a:t> </a:t>
            </a:r>
            <a:r>
              <a:rPr lang="en-US" sz="1800" dirty="0" err="1" smtClean="0"/>
              <a:t>sehingga</a:t>
            </a:r>
            <a:r>
              <a:rPr lang="en-US" sz="1800" dirty="0" smtClean="0"/>
              <a:t> </a:t>
            </a:r>
            <a:r>
              <a:rPr lang="en-US" sz="1800" dirty="0" err="1" smtClean="0"/>
              <a:t>mampu</a:t>
            </a:r>
            <a:r>
              <a:rPr lang="en-US" sz="1800" dirty="0" smtClean="0"/>
              <a:t> </a:t>
            </a:r>
            <a:r>
              <a:rPr lang="en-US" sz="1800" dirty="0" err="1" smtClean="0"/>
              <a:t>memberikan</a:t>
            </a:r>
            <a:r>
              <a:rPr lang="en-US" sz="1800" dirty="0" smtClean="0"/>
              <a:t> </a:t>
            </a:r>
            <a:r>
              <a:rPr lang="en-US" sz="1800" dirty="0" err="1" smtClean="0"/>
              <a:t>informasi</a:t>
            </a:r>
            <a:r>
              <a:rPr lang="en-US" sz="1800" dirty="0" smtClean="0"/>
              <a:t> yang </a:t>
            </a:r>
            <a:r>
              <a:rPr lang="en-US" sz="1800" dirty="0" err="1" smtClean="0"/>
              <a:t>jelas</a:t>
            </a:r>
            <a:r>
              <a:rPr lang="en-US" sz="1800" dirty="0" smtClean="0"/>
              <a:t>, </a:t>
            </a:r>
            <a:r>
              <a:rPr lang="en-US" sz="1800" dirty="0" err="1" smtClean="0"/>
              <a:t>bermutu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aktual</a:t>
            </a:r>
            <a:r>
              <a:rPr lang="en-US" sz="1800" dirty="0" smtClean="0"/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0" y="3962400"/>
            <a:ext cx="571500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dirty="0" err="1" smtClean="0"/>
              <a:t>Dimulai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profil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sumberdaya</a:t>
            </a:r>
            <a:r>
              <a:rPr lang="en-US" dirty="0" smtClean="0"/>
              <a:t> yang </a:t>
            </a:r>
            <a:r>
              <a:rPr lang="en-US" dirty="0" err="1" smtClean="0"/>
              <a:t>ada</a:t>
            </a:r>
            <a:r>
              <a:rPr lang="en-US" dirty="0" smtClean="0"/>
              <a:t> (SDM, </a:t>
            </a:r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fisik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non </a:t>
            </a:r>
            <a:r>
              <a:rPr lang="en-US" dirty="0" err="1" smtClean="0"/>
              <a:t>fisik</a:t>
            </a:r>
            <a:r>
              <a:rPr lang="en-US" dirty="0" smtClean="0"/>
              <a:t> 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luar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)  : </a:t>
            </a:r>
            <a:r>
              <a:rPr lang="en-US" b="1" dirty="0" smtClean="0"/>
              <a:t>4 slide yang </a:t>
            </a:r>
            <a:r>
              <a:rPr lang="en-US" b="1" dirty="0" err="1" smtClean="0"/>
              <a:t>dilengkapi</a:t>
            </a:r>
            <a:r>
              <a:rPr lang="en-US" b="1" dirty="0" smtClean="0"/>
              <a:t> </a:t>
            </a:r>
            <a:r>
              <a:rPr lang="en-US" b="1" dirty="0" err="1" smtClean="0"/>
              <a:t>gambar</a:t>
            </a:r>
            <a:r>
              <a:rPr lang="en-US" b="1" dirty="0" smtClean="0"/>
              <a:t>  </a:t>
            </a:r>
            <a:r>
              <a:rPr lang="en-US" b="1" dirty="0" err="1" smtClean="0"/>
              <a:t>terkait</a:t>
            </a:r>
            <a:r>
              <a:rPr lang="en-US" b="1" dirty="0" smtClean="0"/>
              <a:t> </a:t>
            </a:r>
            <a:r>
              <a:rPr lang="en-US" b="1" dirty="0" err="1" smtClean="0"/>
              <a:t>di</a:t>
            </a:r>
            <a:r>
              <a:rPr lang="en-US" b="1" dirty="0" smtClean="0"/>
              <a:t> </a:t>
            </a:r>
            <a:r>
              <a:rPr lang="en-US" b="1" dirty="0" err="1" smtClean="0"/>
              <a:t>sisi</a:t>
            </a:r>
            <a:r>
              <a:rPr lang="en-US" b="1" dirty="0" smtClean="0"/>
              <a:t> </a:t>
            </a:r>
            <a:r>
              <a:rPr lang="en-US" b="1" dirty="0" err="1" smtClean="0"/>
              <a:t>kanan</a:t>
            </a:r>
            <a:r>
              <a:rPr lang="en-US" b="1" dirty="0" smtClean="0"/>
              <a:t> slide</a:t>
            </a:r>
          </a:p>
          <a:p>
            <a:pPr marL="342900" indent="-342900">
              <a:buAutoNum type="arabicPeriod"/>
            </a:pPr>
            <a:r>
              <a:rPr lang="en-US" dirty="0" err="1" smtClean="0"/>
              <a:t>Menyajikan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r>
              <a:rPr lang="en-US" dirty="0" smtClean="0"/>
              <a:t> </a:t>
            </a:r>
            <a:r>
              <a:rPr lang="en-US" dirty="0" err="1" smtClean="0"/>
              <a:t>mengajar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kaitannya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PPLH : </a:t>
            </a:r>
            <a:r>
              <a:rPr lang="en-US" b="1" dirty="0" smtClean="0"/>
              <a:t>2 slide yang </a:t>
            </a:r>
            <a:r>
              <a:rPr lang="en-US" b="1" dirty="0" err="1" smtClean="0"/>
              <a:t>dilengkapi</a:t>
            </a:r>
            <a:r>
              <a:rPr lang="en-US" b="1" dirty="0" smtClean="0"/>
              <a:t> </a:t>
            </a:r>
            <a:r>
              <a:rPr lang="en-US" b="1" dirty="0" err="1" smtClean="0"/>
              <a:t>gambar</a:t>
            </a:r>
            <a:r>
              <a:rPr lang="en-US" b="1" dirty="0" smtClean="0"/>
              <a:t> </a:t>
            </a:r>
            <a:r>
              <a:rPr lang="en-US" b="1" dirty="0" err="1" smtClean="0"/>
              <a:t>terkait</a:t>
            </a:r>
            <a:r>
              <a:rPr lang="en-US" b="1" dirty="0" smtClean="0"/>
              <a:t> </a:t>
            </a:r>
            <a:r>
              <a:rPr lang="en-US" b="1" dirty="0" err="1" smtClean="0"/>
              <a:t>di</a:t>
            </a:r>
            <a:r>
              <a:rPr lang="en-US" b="1" dirty="0" smtClean="0"/>
              <a:t> </a:t>
            </a:r>
            <a:r>
              <a:rPr lang="en-US" b="1" dirty="0" err="1" smtClean="0"/>
              <a:t>sisi</a:t>
            </a:r>
            <a:r>
              <a:rPr lang="en-US" b="1" dirty="0" smtClean="0"/>
              <a:t> </a:t>
            </a:r>
            <a:r>
              <a:rPr lang="en-US" b="1" dirty="0" err="1" smtClean="0"/>
              <a:t>kanan</a:t>
            </a:r>
            <a:r>
              <a:rPr lang="en-US" b="1" dirty="0" smtClean="0"/>
              <a:t>.</a:t>
            </a:r>
          </a:p>
          <a:p>
            <a:pPr marL="342900" indent="-342900">
              <a:buAutoNum type="arabicPeriod"/>
            </a:pPr>
            <a:r>
              <a:rPr lang="en-US" dirty="0" err="1" smtClean="0"/>
              <a:t>Menyajikan</a:t>
            </a:r>
            <a:r>
              <a:rPr lang="en-US" dirty="0" smtClean="0"/>
              <a:t> </a:t>
            </a:r>
            <a:r>
              <a:rPr lang="en-US" dirty="0" err="1" smtClean="0"/>
              <a:t>prestasi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.  : </a:t>
            </a:r>
            <a:r>
              <a:rPr lang="en-US" b="1" dirty="0" smtClean="0"/>
              <a:t>2 slide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2286000" cy="462560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sz="1800" dirty="0" err="1" smtClean="0"/>
              <a:t>Menyajikan</a:t>
            </a:r>
            <a:r>
              <a:rPr lang="en-US" sz="1800" dirty="0" smtClean="0"/>
              <a:t> </a:t>
            </a:r>
            <a:r>
              <a:rPr lang="en-US" sz="1800" dirty="0" err="1" smtClean="0"/>
              <a:t>secara</a:t>
            </a:r>
            <a:r>
              <a:rPr lang="en-US" sz="1800" dirty="0" smtClean="0"/>
              <a:t> </a:t>
            </a:r>
            <a:r>
              <a:rPr lang="en-US" sz="1800" dirty="0" err="1" smtClean="0"/>
              <a:t>deskriptif</a:t>
            </a:r>
            <a:r>
              <a:rPr lang="en-US" sz="1800" dirty="0" smtClean="0"/>
              <a:t>  </a:t>
            </a:r>
            <a:r>
              <a:rPr lang="en-US" sz="1800" dirty="0" err="1" smtClean="0"/>
              <a:t>kualitatif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kuantitatif</a:t>
            </a:r>
            <a:r>
              <a:rPr lang="en-US" sz="1800" dirty="0" smtClean="0"/>
              <a:t>  </a:t>
            </a:r>
            <a:r>
              <a:rPr lang="en-US" sz="1800" dirty="0" err="1" smtClean="0"/>
              <a:t>tentang</a:t>
            </a:r>
            <a:r>
              <a:rPr lang="en-US" sz="1800" dirty="0" smtClean="0"/>
              <a:t> </a:t>
            </a:r>
            <a:r>
              <a:rPr lang="en-US" sz="1800" dirty="0" err="1" smtClean="0"/>
              <a:t>perbedaan</a:t>
            </a:r>
            <a:r>
              <a:rPr lang="en-US" sz="1800" dirty="0" smtClean="0"/>
              <a:t> </a:t>
            </a:r>
            <a:r>
              <a:rPr lang="en-US" sz="1800" dirty="0" err="1" smtClean="0"/>
              <a:t>antara</a:t>
            </a:r>
            <a:r>
              <a:rPr lang="en-US" sz="1800" dirty="0" smtClean="0"/>
              <a:t> </a:t>
            </a:r>
            <a:r>
              <a:rPr lang="en-US" sz="1800" dirty="0" err="1" smtClean="0"/>
              <a:t>kondisi</a:t>
            </a:r>
            <a:r>
              <a:rPr lang="en-US" sz="1800" dirty="0" smtClean="0"/>
              <a:t> </a:t>
            </a:r>
            <a:r>
              <a:rPr lang="en-US" sz="1800" dirty="0" err="1" smtClean="0"/>
              <a:t>sekolah</a:t>
            </a:r>
            <a:r>
              <a:rPr lang="en-US" sz="1800" dirty="0" smtClean="0"/>
              <a:t> </a:t>
            </a:r>
            <a:r>
              <a:rPr lang="en-US" sz="1800" dirty="0" err="1" smtClean="0"/>
              <a:t>sebelum</a:t>
            </a:r>
            <a:r>
              <a:rPr lang="en-US" sz="1800" dirty="0" smtClean="0"/>
              <a:t> program </a:t>
            </a:r>
            <a:r>
              <a:rPr lang="en-US" sz="1800" dirty="0" err="1" smtClean="0"/>
              <a:t>adiwiyata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setgelah</a:t>
            </a:r>
            <a:r>
              <a:rPr lang="en-US" sz="1800" dirty="0" smtClean="0"/>
              <a:t> </a:t>
            </a:r>
            <a:r>
              <a:rPr lang="en-US" sz="1800" dirty="0" err="1" smtClean="0"/>
              <a:t>adiwiyata</a:t>
            </a:r>
            <a:r>
              <a:rPr lang="en-US" sz="1800" dirty="0" smtClean="0"/>
              <a:t>. </a:t>
            </a:r>
          </a:p>
          <a:p>
            <a:endParaRPr lang="en-US" sz="1800" dirty="0" smtClean="0"/>
          </a:p>
          <a:p>
            <a:r>
              <a:rPr lang="en-US" sz="1800" dirty="0" err="1" smtClean="0"/>
              <a:t>Tujuannya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memperlihatkan</a:t>
            </a:r>
            <a:r>
              <a:rPr lang="en-US" sz="1800" dirty="0" smtClean="0"/>
              <a:t>  </a:t>
            </a:r>
            <a:r>
              <a:rPr lang="en-US" sz="1800" dirty="0" err="1" smtClean="0"/>
              <a:t>bagaimana</a:t>
            </a:r>
            <a:r>
              <a:rPr lang="en-US" sz="1800" dirty="0" smtClean="0"/>
              <a:t>  program </a:t>
            </a:r>
            <a:r>
              <a:rPr lang="en-US" sz="1800" dirty="0" err="1" smtClean="0"/>
              <a:t>adiwiyata</a:t>
            </a:r>
            <a:r>
              <a:rPr lang="en-US" sz="1800" dirty="0" smtClean="0"/>
              <a:t> </a:t>
            </a:r>
            <a:r>
              <a:rPr lang="en-US" sz="1800" dirty="0" err="1" smtClean="0"/>
              <a:t>memberikan</a:t>
            </a:r>
            <a:r>
              <a:rPr lang="en-US" sz="1800" dirty="0" smtClean="0"/>
              <a:t> </a:t>
            </a:r>
            <a:r>
              <a:rPr lang="en-US" sz="1800" dirty="0" err="1" smtClean="0"/>
              <a:t>manfaat</a:t>
            </a:r>
            <a:r>
              <a:rPr lang="en-US" sz="1800" dirty="0" smtClean="0"/>
              <a:t> yang </a:t>
            </a:r>
            <a:r>
              <a:rPr lang="en-US" sz="1800" dirty="0" err="1" smtClean="0"/>
              <a:t>signifikan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sekolah</a:t>
            </a:r>
            <a:r>
              <a:rPr lang="en-US" sz="1800" dirty="0" smtClean="0"/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0" y="1650274"/>
            <a:ext cx="5715000" cy="13542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en-US" dirty="0" smtClean="0"/>
              <a:t>	</a:t>
            </a:r>
            <a:r>
              <a:rPr lang="en-US" sz="1600" dirty="0" err="1" smtClean="0"/>
              <a:t>a.Sajikan</a:t>
            </a:r>
            <a:r>
              <a:rPr lang="en-US" sz="1600" dirty="0" smtClean="0"/>
              <a:t>  </a:t>
            </a:r>
            <a:r>
              <a:rPr lang="en-US" sz="1600" dirty="0" err="1" smtClean="0"/>
              <a:t>tiap</a:t>
            </a:r>
            <a:r>
              <a:rPr lang="en-US" sz="1600" dirty="0" smtClean="0"/>
              <a:t> </a:t>
            </a:r>
            <a:r>
              <a:rPr lang="en-US" sz="1600" dirty="0" err="1" smtClean="0"/>
              <a:t>tiap</a:t>
            </a:r>
            <a:r>
              <a:rPr lang="en-US" sz="1600" dirty="0" smtClean="0"/>
              <a:t> item yang </a:t>
            </a:r>
            <a:r>
              <a:rPr lang="en-US" sz="1600" dirty="0" err="1" smtClean="0"/>
              <a:t>ada</a:t>
            </a:r>
            <a:r>
              <a:rPr lang="en-US" sz="1600" dirty="0" smtClean="0"/>
              <a:t> </a:t>
            </a:r>
            <a:r>
              <a:rPr lang="en-US" sz="1600" dirty="0" err="1" smtClean="0"/>
              <a:t>progressnya</a:t>
            </a:r>
            <a:r>
              <a:rPr lang="en-US" sz="1600" dirty="0" smtClean="0"/>
              <a:t>, </a:t>
            </a:r>
            <a:r>
              <a:rPr lang="en-US" sz="1600" dirty="0" err="1" smtClean="0"/>
              <a:t>seperti</a:t>
            </a:r>
            <a:r>
              <a:rPr lang="en-US" sz="1600" dirty="0" smtClean="0"/>
              <a:t> </a:t>
            </a:r>
            <a:r>
              <a:rPr lang="en-US" sz="1600" dirty="0" err="1" smtClean="0"/>
              <a:t>masalah</a:t>
            </a:r>
            <a:r>
              <a:rPr lang="en-US" sz="1600" dirty="0" smtClean="0"/>
              <a:t> </a:t>
            </a:r>
            <a:r>
              <a:rPr lang="en-US" sz="1600" dirty="0" err="1" smtClean="0"/>
              <a:t>penanganan</a:t>
            </a:r>
            <a:r>
              <a:rPr lang="en-US" sz="1600" dirty="0" smtClean="0"/>
              <a:t> </a:t>
            </a:r>
            <a:r>
              <a:rPr lang="en-US" sz="1600" dirty="0" err="1" smtClean="0"/>
              <a:t>sampah</a:t>
            </a:r>
            <a:r>
              <a:rPr lang="en-US" sz="1600" dirty="0" smtClean="0"/>
              <a:t>.</a:t>
            </a:r>
          </a:p>
          <a:p>
            <a:pPr marL="342900" indent="-342900"/>
            <a:r>
              <a:rPr lang="en-US" sz="1600" dirty="0" smtClean="0"/>
              <a:t>	</a:t>
            </a:r>
            <a:r>
              <a:rPr lang="en-US" sz="1600" dirty="0" err="1" smtClean="0"/>
              <a:t>b.Disajikan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satu</a:t>
            </a:r>
            <a:r>
              <a:rPr lang="en-US" sz="1600" dirty="0" smtClean="0"/>
              <a:t> slide </a:t>
            </a:r>
            <a:r>
              <a:rPr lang="en-US" sz="1600" dirty="0" err="1" smtClean="0"/>
              <a:t>saja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satu</a:t>
            </a:r>
            <a:r>
              <a:rPr lang="en-US" sz="1600" dirty="0" smtClean="0"/>
              <a:t> item. </a:t>
            </a:r>
            <a:r>
              <a:rPr lang="en-US" sz="1600" dirty="0" err="1" smtClean="0"/>
              <a:t>c.Dimulai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foto</a:t>
            </a:r>
            <a:r>
              <a:rPr lang="en-US" sz="1600" dirty="0" smtClean="0"/>
              <a:t> </a:t>
            </a:r>
            <a:r>
              <a:rPr lang="en-US" sz="1600" dirty="0" err="1" smtClean="0"/>
              <a:t>sebelah</a:t>
            </a:r>
            <a:r>
              <a:rPr lang="en-US" sz="1600" dirty="0" smtClean="0"/>
              <a:t> </a:t>
            </a:r>
            <a:r>
              <a:rPr lang="en-US" sz="1600" dirty="0" err="1" smtClean="0"/>
              <a:t>kiri</a:t>
            </a:r>
            <a:r>
              <a:rPr lang="en-US" sz="1600" dirty="0" smtClean="0"/>
              <a:t> slide </a:t>
            </a:r>
            <a:r>
              <a:rPr lang="en-US" sz="1600" dirty="0" err="1" smtClean="0"/>
              <a:t>sebelum</a:t>
            </a:r>
            <a:r>
              <a:rPr lang="en-US" sz="1600" dirty="0" smtClean="0"/>
              <a:t> </a:t>
            </a:r>
            <a:r>
              <a:rPr lang="en-US" sz="1600" dirty="0" err="1" smtClean="0"/>
              <a:t>adiwiyata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sebelah</a:t>
            </a:r>
            <a:r>
              <a:rPr lang="en-US" sz="1600" dirty="0" smtClean="0"/>
              <a:t> </a:t>
            </a:r>
            <a:r>
              <a:rPr lang="en-US" sz="1600" dirty="0" err="1" smtClean="0"/>
              <a:t>kanannya</a:t>
            </a:r>
            <a:r>
              <a:rPr lang="en-US" sz="1600" dirty="0" smtClean="0"/>
              <a:t> </a:t>
            </a:r>
            <a:r>
              <a:rPr lang="en-US" sz="1600" dirty="0" err="1" smtClean="0"/>
              <a:t>foto</a:t>
            </a:r>
            <a:r>
              <a:rPr lang="en-US" sz="1600" dirty="0" smtClean="0"/>
              <a:t> </a:t>
            </a:r>
            <a:r>
              <a:rPr lang="en-US" sz="1600" dirty="0" err="1" smtClean="0"/>
              <a:t>setelah</a:t>
            </a:r>
            <a:r>
              <a:rPr lang="en-US" sz="1600" dirty="0" smtClean="0"/>
              <a:t> </a:t>
            </a:r>
            <a:r>
              <a:rPr lang="en-US" sz="1600" dirty="0" err="1" smtClean="0"/>
              <a:t>adiwiyata</a:t>
            </a:r>
            <a:r>
              <a:rPr lang="en-US" sz="1600" dirty="0" smtClean="0"/>
              <a:t>.  </a:t>
            </a:r>
            <a:r>
              <a:rPr lang="en-US" sz="1600" dirty="0" err="1" smtClean="0"/>
              <a:t>Contoh</a:t>
            </a:r>
            <a:r>
              <a:rPr lang="en-US" sz="1600" dirty="0" smtClean="0"/>
              <a:t> :</a:t>
            </a:r>
            <a:endParaRPr lang="en-US" sz="1600" b="1" dirty="0"/>
          </a:p>
        </p:txBody>
      </p:sp>
      <p:grpSp>
        <p:nvGrpSpPr>
          <p:cNvPr id="13" name="Group 12"/>
          <p:cNvGrpSpPr/>
          <p:nvPr/>
        </p:nvGrpSpPr>
        <p:grpSpPr>
          <a:xfrm>
            <a:off x="3429000" y="3200400"/>
            <a:ext cx="4876800" cy="2286000"/>
            <a:chOff x="3810000" y="3886200"/>
            <a:chExt cx="4876800" cy="2286000"/>
          </a:xfrm>
        </p:grpSpPr>
        <p:sp>
          <p:nvSpPr>
            <p:cNvPr id="11" name="Rectangle 10"/>
            <p:cNvSpPr/>
            <p:nvPr/>
          </p:nvSpPr>
          <p:spPr>
            <a:xfrm>
              <a:off x="3810000" y="3886200"/>
              <a:ext cx="4876800" cy="2286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572000" y="4419600"/>
              <a:ext cx="1600200" cy="1143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705600" y="4419600"/>
              <a:ext cx="1600200" cy="1143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267200" y="5715000"/>
              <a:ext cx="20024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err="1" smtClean="0"/>
                <a:t>Sebelum</a:t>
              </a:r>
              <a:r>
                <a:rPr lang="en-US" dirty="0" smtClean="0"/>
                <a:t> </a:t>
              </a:r>
              <a:r>
                <a:rPr lang="en-US" dirty="0" err="1" smtClean="0"/>
                <a:t>adiwiyata</a:t>
              </a:r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553200" y="5715000"/>
              <a:ext cx="18854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err="1" smtClean="0"/>
                <a:t>Setelah</a:t>
              </a:r>
              <a:r>
                <a:rPr lang="en-US" dirty="0" smtClean="0"/>
                <a:t> </a:t>
              </a:r>
              <a:r>
                <a:rPr lang="en-US" dirty="0" err="1" smtClean="0"/>
                <a:t>adiwiyata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91000" y="3886200"/>
              <a:ext cx="30146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1. </a:t>
              </a:r>
              <a:r>
                <a:rPr lang="en-US" dirty="0" err="1" smtClean="0"/>
                <a:t>Kondisi</a:t>
              </a:r>
              <a:r>
                <a:rPr lang="en-US" dirty="0" smtClean="0"/>
                <a:t> </a:t>
              </a:r>
              <a:r>
                <a:rPr lang="en-US" dirty="0" err="1" smtClean="0"/>
                <a:t>sampah</a:t>
              </a:r>
              <a:r>
                <a:rPr lang="en-US" dirty="0" smtClean="0"/>
                <a:t> </a:t>
              </a:r>
              <a:r>
                <a:rPr lang="en-US" dirty="0" err="1" smtClean="0"/>
                <a:t>di</a:t>
              </a:r>
              <a:r>
                <a:rPr lang="en-US" dirty="0" smtClean="0"/>
                <a:t> </a:t>
              </a:r>
              <a:r>
                <a:rPr lang="en-US" dirty="0" err="1" smtClean="0"/>
                <a:t>sekolah</a:t>
              </a:r>
              <a:endParaRPr lang="en-US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3124200" y="5638800"/>
            <a:ext cx="5867400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dirty="0" err="1" smtClean="0"/>
              <a:t>Dilanjutkan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slide </a:t>
            </a:r>
            <a:r>
              <a:rPr lang="en-US" sz="1600" dirty="0" err="1" smtClean="0"/>
              <a:t>berikut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item yang lain </a:t>
            </a:r>
            <a:r>
              <a:rPr lang="en-US" sz="1600" dirty="0" err="1" smtClean="0"/>
              <a:t>seperti</a:t>
            </a:r>
            <a:r>
              <a:rPr lang="en-US" sz="1600" dirty="0" smtClean="0"/>
              <a:t> </a:t>
            </a:r>
            <a:r>
              <a:rPr lang="en-US" sz="1600" dirty="0" err="1" smtClean="0"/>
              <a:t>tata</a:t>
            </a:r>
            <a:r>
              <a:rPr lang="en-US" sz="1600" dirty="0" smtClean="0"/>
              <a:t> </a:t>
            </a:r>
            <a:r>
              <a:rPr lang="en-US" sz="1600" dirty="0" err="1" smtClean="0"/>
              <a:t>kelola</a:t>
            </a:r>
            <a:r>
              <a:rPr lang="en-US" sz="1600" dirty="0" smtClean="0"/>
              <a:t> air. </a:t>
            </a:r>
          </a:p>
          <a:p>
            <a:r>
              <a:rPr lang="en-US" sz="1600" dirty="0" err="1" smtClean="0"/>
              <a:t>Jumlah</a:t>
            </a:r>
            <a:r>
              <a:rPr lang="en-US" sz="1600" dirty="0" smtClean="0"/>
              <a:t> slide </a:t>
            </a:r>
            <a:r>
              <a:rPr lang="en-US" sz="1600" dirty="0" err="1" smtClean="0"/>
              <a:t>tergantung</a:t>
            </a:r>
            <a:r>
              <a:rPr lang="en-US" sz="1600" dirty="0" smtClean="0"/>
              <a:t> </a:t>
            </a:r>
            <a:r>
              <a:rPr lang="en-US" sz="1600" dirty="0" err="1" smtClean="0"/>
              <a:t>jumlah</a:t>
            </a:r>
            <a:r>
              <a:rPr lang="en-US" sz="1600" dirty="0" smtClean="0"/>
              <a:t> item yang </a:t>
            </a:r>
            <a:r>
              <a:rPr lang="en-US" sz="1600" dirty="0" err="1" smtClean="0"/>
              <a:t>ada</a:t>
            </a:r>
            <a:r>
              <a:rPr lang="en-US" sz="1600" dirty="0" smtClean="0"/>
              <a:t> </a:t>
            </a:r>
            <a:r>
              <a:rPr lang="en-US" sz="1600" dirty="0" err="1" smtClean="0"/>
              <a:t>progressnya</a:t>
            </a:r>
            <a:r>
              <a:rPr lang="en-US" sz="1600" dirty="0" smtClean="0"/>
              <a:t>, (</a:t>
            </a:r>
            <a:r>
              <a:rPr lang="en-US" sz="1600" dirty="0" err="1" smtClean="0"/>
              <a:t>maksimal</a:t>
            </a:r>
            <a:r>
              <a:rPr lang="en-US" sz="1600" dirty="0" smtClean="0"/>
              <a:t> 8 </a:t>
            </a:r>
            <a:r>
              <a:rPr lang="en-US" sz="1600" dirty="0" err="1" smtClean="0"/>
              <a:t>buah</a:t>
            </a:r>
            <a:r>
              <a:rPr lang="en-US" sz="1600" dirty="0" smtClean="0"/>
              <a:t>) 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</a:t>
            </a:r>
            <a:r>
              <a:rPr lang="en-US" dirty="0" err="1" smtClean="0"/>
              <a:t>Keunggulan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2286000" cy="462560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en-US" sz="1800" dirty="0" err="1" smtClean="0"/>
              <a:t>Menyajikan</a:t>
            </a:r>
            <a:r>
              <a:rPr lang="en-US" sz="1800" dirty="0" smtClean="0"/>
              <a:t> </a:t>
            </a:r>
            <a:r>
              <a:rPr lang="en-US" sz="1800" dirty="0" err="1" smtClean="0"/>
              <a:t>secara</a:t>
            </a:r>
            <a:r>
              <a:rPr lang="en-US" sz="1800" dirty="0" smtClean="0"/>
              <a:t> </a:t>
            </a:r>
            <a:r>
              <a:rPr lang="en-US" sz="1800" dirty="0" err="1" smtClean="0"/>
              <a:t>deskriptif</a:t>
            </a:r>
            <a:r>
              <a:rPr lang="en-US" sz="1800" dirty="0" smtClean="0"/>
              <a:t> </a:t>
            </a:r>
            <a:r>
              <a:rPr lang="en-US" sz="1800" dirty="0" err="1" smtClean="0"/>
              <a:t>tentang</a:t>
            </a:r>
            <a:r>
              <a:rPr lang="en-US" sz="1800" dirty="0" smtClean="0"/>
              <a:t> </a:t>
            </a:r>
            <a:r>
              <a:rPr lang="en-US" sz="1800" dirty="0" err="1" smtClean="0"/>
              <a:t>sesuatu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dimiliki</a:t>
            </a:r>
            <a:r>
              <a:rPr lang="en-US" sz="1800" dirty="0" smtClean="0"/>
              <a:t> </a:t>
            </a:r>
            <a:r>
              <a:rPr lang="en-US" sz="1800" dirty="0" err="1" smtClean="0"/>
              <a:t>sekolah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kaitannya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PPLH yang </a:t>
            </a:r>
            <a:r>
              <a:rPr lang="en-US" sz="1800" dirty="0" err="1" smtClean="0"/>
              <a:t>diperkirakan</a:t>
            </a:r>
            <a:r>
              <a:rPr lang="en-US" sz="1800" dirty="0" smtClean="0"/>
              <a:t> </a:t>
            </a:r>
            <a:r>
              <a:rPr lang="en-US" sz="1800" dirty="0" err="1" smtClean="0"/>
              <a:t>tidak</a:t>
            </a:r>
            <a:r>
              <a:rPr lang="en-US" sz="1800" dirty="0" smtClean="0"/>
              <a:t> </a:t>
            </a:r>
            <a:r>
              <a:rPr lang="en-US" sz="1800" dirty="0" err="1" smtClean="0"/>
              <a:t>ada</a:t>
            </a:r>
            <a:r>
              <a:rPr lang="en-US" sz="1800" dirty="0" smtClean="0"/>
              <a:t> </a:t>
            </a:r>
            <a:r>
              <a:rPr lang="en-US" sz="1800" dirty="0" err="1" smtClean="0"/>
              <a:t>sekolah</a:t>
            </a:r>
            <a:r>
              <a:rPr lang="en-US" sz="1800" dirty="0" smtClean="0"/>
              <a:t> lain </a:t>
            </a:r>
            <a:r>
              <a:rPr lang="en-US" sz="1800" dirty="0" err="1" smtClean="0"/>
              <a:t>memilikinya</a:t>
            </a:r>
            <a:r>
              <a:rPr lang="en-US" sz="1800" dirty="0" smtClean="0"/>
              <a:t> </a:t>
            </a:r>
            <a:r>
              <a:rPr lang="en-US" sz="1800" dirty="0" err="1" smtClean="0"/>
              <a:t>secara</a:t>
            </a:r>
            <a:r>
              <a:rPr lang="en-US" sz="1800" dirty="0" smtClean="0"/>
              <a:t> </a:t>
            </a:r>
            <a:r>
              <a:rPr lang="en-US" sz="1800" dirty="0" err="1" smtClean="0"/>
              <a:t>persis</a:t>
            </a:r>
            <a:r>
              <a:rPr lang="en-US" sz="1800" dirty="0" smtClean="0"/>
              <a:t> </a:t>
            </a:r>
            <a:r>
              <a:rPr lang="en-US" sz="1800" dirty="0" err="1" smtClean="0"/>
              <a:t>sama</a:t>
            </a:r>
            <a:r>
              <a:rPr lang="en-US" sz="1800" dirty="0" smtClean="0"/>
              <a:t>.</a:t>
            </a:r>
          </a:p>
          <a:p>
            <a:endParaRPr lang="en-US" sz="1800" dirty="0" smtClean="0"/>
          </a:p>
          <a:p>
            <a:r>
              <a:rPr lang="en-US" sz="1800" dirty="0" err="1" smtClean="0"/>
              <a:t>Tujuannya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memperlihatkan</a:t>
            </a:r>
            <a:r>
              <a:rPr lang="en-US" sz="1800" dirty="0" smtClean="0"/>
              <a:t>  </a:t>
            </a:r>
            <a:r>
              <a:rPr lang="en-US" sz="1800" dirty="0" err="1" smtClean="0"/>
              <a:t>bagaimana</a:t>
            </a:r>
            <a:r>
              <a:rPr lang="en-US" sz="1800" dirty="0" smtClean="0"/>
              <a:t>  </a:t>
            </a:r>
            <a:r>
              <a:rPr lang="en-US" sz="1800" dirty="0" err="1" smtClean="0"/>
              <a:t>keseriusan</a:t>
            </a:r>
            <a:r>
              <a:rPr lang="en-US" sz="1800" dirty="0" smtClean="0"/>
              <a:t> </a:t>
            </a:r>
            <a:r>
              <a:rPr lang="en-US" sz="1800" dirty="0" err="1" smtClean="0"/>
              <a:t>sekolah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program </a:t>
            </a:r>
            <a:r>
              <a:rPr lang="en-US" sz="1800" dirty="0" err="1" smtClean="0"/>
              <a:t>adiwiyata</a:t>
            </a:r>
            <a:r>
              <a:rPr lang="en-US" sz="1800" dirty="0" smtClean="0"/>
              <a:t>  </a:t>
            </a:r>
            <a:r>
              <a:rPr lang="en-US" sz="1800" dirty="0" err="1" smtClean="0"/>
              <a:t>sehingga</a:t>
            </a:r>
            <a:r>
              <a:rPr lang="en-US" sz="1800" dirty="0" smtClean="0"/>
              <a:t> </a:t>
            </a:r>
            <a:r>
              <a:rPr lang="en-US" sz="1800" dirty="0" err="1" smtClean="0"/>
              <a:t>mampu</a:t>
            </a:r>
            <a:r>
              <a:rPr lang="en-US" sz="1800" dirty="0" smtClean="0"/>
              <a:t> </a:t>
            </a:r>
            <a:r>
              <a:rPr lang="en-US" sz="1800" dirty="0" err="1" smtClean="0"/>
              <a:t>menghasilkan</a:t>
            </a:r>
            <a:r>
              <a:rPr lang="en-US" sz="1800" dirty="0" smtClean="0"/>
              <a:t> </a:t>
            </a:r>
            <a:r>
              <a:rPr lang="en-US" sz="1800" dirty="0" err="1" smtClean="0"/>
              <a:t>karya</a:t>
            </a:r>
            <a:r>
              <a:rPr lang="en-US" sz="1800" dirty="0" smtClean="0"/>
              <a:t>, </a:t>
            </a:r>
            <a:r>
              <a:rPr lang="en-US" sz="1800" dirty="0" err="1" smtClean="0"/>
              <a:t>kreasi</a:t>
            </a:r>
            <a:r>
              <a:rPr lang="en-US" sz="1800" dirty="0" smtClean="0"/>
              <a:t> yang </a:t>
            </a:r>
            <a:r>
              <a:rPr lang="en-US" sz="1800" dirty="0" err="1" smtClean="0"/>
              <a:t>telah</a:t>
            </a:r>
            <a:r>
              <a:rPr lang="en-US" sz="1800" dirty="0" smtClean="0"/>
              <a:t> </a:t>
            </a:r>
            <a:r>
              <a:rPr lang="en-US" sz="1800" dirty="0" err="1" smtClean="0"/>
              <a:t>bisa</a:t>
            </a:r>
            <a:r>
              <a:rPr lang="en-US" sz="1800" dirty="0" smtClean="0"/>
              <a:t> </a:t>
            </a:r>
            <a:r>
              <a:rPr lang="en-US" sz="1800" dirty="0" err="1" smtClean="0"/>
              <a:t>dibanggakan</a:t>
            </a:r>
            <a:r>
              <a:rPr lang="en-US" sz="1800" dirty="0" smtClean="0"/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0" y="1650274"/>
            <a:ext cx="57150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en-US" dirty="0" smtClean="0"/>
              <a:t>	</a:t>
            </a:r>
            <a:r>
              <a:rPr lang="en-US" dirty="0" err="1" smtClean="0"/>
              <a:t>Penyajiannya</a:t>
            </a:r>
            <a:r>
              <a:rPr lang="en-US" dirty="0" smtClean="0"/>
              <a:t> </a:t>
            </a:r>
            <a:r>
              <a:rPr lang="en-US" dirty="0" err="1" smtClean="0"/>
              <a:t>berupa</a:t>
            </a:r>
            <a:r>
              <a:rPr lang="en-US" dirty="0" smtClean="0"/>
              <a:t> </a:t>
            </a:r>
            <a:r>
              <a:rPr lang="en-US" dirty="0" err="1" smtClean="0"/>
              <a:t>kata</a:t>
            </a:r>
            <a:r>
              <a:rPr lang="en-US" dirty="0" smtClean="0"/>
              <a:t> </a:t>
            </a:r>
            <a:r>
              <a:rPr lang="en-US" dirty="0" err="1" smtClean="0"/>
              <a:t>kata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foto</a:t>
            </a:r>
            <a:r>
              <a:rPr lang="en-US" dirty="0" smtClean="0"/>
              <a:t>, </a:t>
            </a:r>
            <a:r>
              <a:rPr lang="en-US" dirty="0" err="1" smtClean="0"/>
              <a:t>sebanyak</a:t>
            </a:r>
            <a:r>
              <a:rPr lang="en-US" dirty="0" smtClean="0"/>
              <a:t> 2 slides,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dilengkapi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video </a:t>
            </a:r>
            <a:r>
              <a:rPr lang="en-US" dirty="0" err="1" smtClean="0"/>
              <a:t>singkat</a:t>
            </a:r>
            <a:r>
              <a:rPr lang="en-US" dirty="0" smtClean="0"/>
              <a:t> </a:t>
            </a:r>
            <a:r>
              <a:rPr lang="en-US" dirty="0" err="1" smtClean="0"/>
              <a:t>durasi</a:t>
            </a:r>
            <a:r>
              <a:rPr lang="en-US" dirty="0" smtClean="0"/>
              <a:t> </a:t>
            </a:r>
            <a:r>
              <a:rPr lang="en-US" dirty="0" err="1" smtClean="0"/>
              <a:t>maksimal</a:t>
            </a:r>
            <a:r>
              <a:rPr lang="en-US" dirty="0" smtClean="0"/>
              <a:t> 2 </a:t>
            </a:r>
            <a:r>
              <a:rPr lang="en-US" dirty="0" err="1" smtClean="0"/>
              <a:t>menit</a:t>
            </a:r>
            <a:r>
              <a:rPr lang="en-US" dirty="0" smtClean="0"/>
              <a:t>.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Love to environment</a:t>
            </a:r>
            <a:endParaRPr lang="en-US" dirty="0"/>
          </a:p>
        </p:txBody>
      </p:sp>
      <p:pic>
        <p:nvPicPr>
          <p:cNvPr id="1026" name="Picture 2" descr="D:\adiwiyata 2016\master dokumentasi 2016\3.kamis 24 maret 16 (prov)\smp 2 tjg mutiara\dokumen proses (foto)\12421538_562463350594770_438612345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800600"/>
            <a:ext cx="3352800" cy="18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1000" y="990600"/>
            <a:ext cx="8458200" cy="37856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Untuk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SMP 11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perlu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segera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disiapkan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dokumen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mata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pelajaran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muatan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lokalnya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berupa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RPP,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Silabus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agar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terlihat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nyata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mengintegrasikan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PPLH.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Jika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tidak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dibuktikan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maka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nilai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self </a:t>
            </a:r>
            <a:r>
              <a:rPr kumimoji="0" lang="en-US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assesment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nya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akan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berkurang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menjadi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71 (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tidak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memenuhi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syarat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untuk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Adiwiyata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Mandiri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karena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baru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hanya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mempunyai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2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buah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komponen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mata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ajaran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saya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yang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mengintegrasikan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PPLH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yakni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pelajara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wajib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pengembangan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diri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Untuk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MTsN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Parak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Lawas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perlu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dilengkapi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indikator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pembelajarannya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yang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masih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belum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merepresentasikan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integrasi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PPLH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kedalamnya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Untuk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SD 03 Alai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perlu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revisi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Power Point yang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memuat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: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expose, progress </a:t>
            </a:r>
            <a:r>
              <a:rPr kumimoji="0" lang="en-US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keunggulan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untuk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lebih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sistematis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lagi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sz="1600" dirty="0" smtClean="0"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Untuk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SD 15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Remaja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diminta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untuk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memperbaharui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video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kupu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kupunya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dengan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cara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pengambilan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 yang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tidak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membuat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penonton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mejadi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miring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kepalanya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. 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di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keunggulan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ditampilkan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 video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kupu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kup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u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taman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flora fauna. 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Segera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dilengkapi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mana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yang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taman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kupu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kupu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mana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pula yang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taman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flora </a:t>
            </a:r>
            <a:r>
              <a:rPr lang="en-US" sz="1600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fauna</a:t>
            </a:r>
            <a:endParaRPr kumimoji="0" lang="en-US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457200"/>
            <a:ext cx="224933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Review stressing point</a:t>
            </a:r>
            <a:endParaRPr lang="en-US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1200" y="1676400"/>
            <a:ext cx="5257800" cy="4524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Untuk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kesembilan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sekolah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, agar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jangan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memasukan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foto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daerah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lain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sebagai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bukti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terhadap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item yang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ada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aplikasi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.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Untuk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kesembilan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sekolah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agar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benar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benar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memperhatikan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dokumen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teknis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administrative  10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sekolah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binaannya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meliputi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en-US" dirty="0" smtClean="0"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a)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buktikan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kalau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pembinaan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yang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dilakukan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memang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terjadwal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secara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berkala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rutin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, </a:t>
            </a:r>
            <a:endParaRPr lang="en-US" dirty="0" smtClean="0"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b)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lengkapi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bukti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bahwa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pembinaan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itu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sebanyak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 10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sekolah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masing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masing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mempunyai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bukti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seperti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: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foto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surat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tugas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berita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acara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resume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materi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pembinaan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c)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bahwa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masing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maisng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sekolah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binaan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telah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menjadi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sekolah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adiwiyata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kota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kabupaten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dibuktikan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dengan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SK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kepala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daerahnya</a:t>
            </a:r>
            <a:r>
              <a:rPr lang="en-US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,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050" y="152400"/>
            <a:ext cx="2525150" cy="978408"/>
          </a:xfrm>
        </p:spPr>
        <p:txBody>
          <a:bodyPr>
            <a:normAutofit/>
          </a:bodyPr>
          <a:lstStyle/>
          <a:p>
            <a:r>
              <a:rPr lang="en-US" sz="2600" dirty="0" err="1" smtClean="0"/>
              <a:t>Apa</a:t>
            </a:r>
            <a:r>
              <a:rPr lang="en-US" sz="2600" dirty="0" smtClean="0"/>
              <a:t> yang </a:t>
            </a:r>
            <a:r>
              <a:rPr lang="en-US" sz="2600" dirty="0" err="1" smtClean="0"/>
              <a:t>dinilai</a:t>
            </a:r>
            <a:r>
              <a:rPr lang="en-US" sz="2600" dirty="0" smtClean="0"/>
              <a:t> ?</a:t>
            </a:r>
            <a:endParaRPr lang="en-US" sz="2600" dirty="0"/>
          </a:p>
        </p:txBody>
      </p:sp>
      <p:sp>
        <p:nvSpPr>
          <p:cNvPr id="5" name="Title 1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11673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en-US" sz="2000" dirty="0" err="1" smtClean="0"/>
              <a:t>Ada</a:t>
            </a:r>
            <a:r>
              <a:rPr lang="en-US" sz="2000" dirty="0" smtClean="0"/>
              <a:t> </a:t>
            </a:r>
            <a:r>
              <a:rPr lang="en-US" sz="2000" dirty="0" err="1" smtClean="0"/>
              <a:t>tidaknya</a:t>
            </a:r>
            <a:r>
              <a:rPr lang="en-US" sz="2000" dirty="0" smtClean="0"/>
              <a:t> </a:t>
            </a:r>
            <a:r>
              <a:rPr lang="en-US" sz="2000" dirty="0" err="1" smtClean="0"/>
              <a:t>bukti</a:t>
            </a:r>
            <a:endParaRPr lang="en-US" sz="2000" dirty="0" smtClean="0"/>
          </a:p>
          <a:p>
            <a:pPr marL="342900" indent="-342900">
              <a:buAutoNum type="arabicPeriod"/>
            </a:pPr>
            <a:r>
              <a:rPr lang="en-US" sz="2000" dirty="0" err="1" smtClean="0"/>
              <a:t>Relevansi</a:t>
            </a:r>
            <a:r>
              <a:rPr lang="en-US" sz="2000" dirty="0" smtClean="0"/>
              <a:t> </a:t>
            </a:r>
            <a:r>
              <a:rPr lang="en-US" sz="2000" dirty="0" err="1" smtClean="0"/>
              <a:t>bukti</a:t>
            </a:r>
            <a:endParaRPr lang="en-US" sz="2000" dirty="0" smtClean="0"/>
          </a:p>
          <a:p>
            <a:pPr marL="342900" indent="-342900">
              <a:buAutoNum type="arabicPeriod"/>
            </a:pPr>
            <a:r>
              <a:rPr lang="en-US" sz="2000" dirty="0" err="1" smtClean="0"/>
              <a:t>Kelengkapan</a:t>
            </a:r>
            <a:r>
              <a:rPr lang="en-US" sz="2000" dirty="0" smtClean="0"/>
              <a:t> </a:t>
            </a:r>
            <a:r>
              <a:rPr lang="en-US" sz="2000" dirty="0" err="1" smtClean="0"/>
              <a:t>bukti</a:t>
            </a:r>
            <a:r>
              <a:rPr lang="en-US" sz="2000" dirty="0" smtClean="0"/>
              <a:t>  </a:t>
            </a:r>
            <a:endParaRPr lang="en-US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048000" y="134981"/>
            <a:ext cx="6096000" cy="978408"/>
          </a:xfrm>
          <a:prstGeom prst="rect">
            <a:avLst/>
          </a:prstGeom>
        </p:spPr>
        <p:txBody>
          <a:bodyPr vert="horz" lIns="73152" rIns="4572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/>
          </a:bodyPr>
          <a:lstStyle/>
          <a:p>
            <a:pPr lvl="0">
              <a:spcBef>
                <a:spcPct val="0"/>
              </a:spcBef>
            </a:pP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Bagaimana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cara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mengisi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aplikasi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2600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agar </a:t>
            </a:r>
            <a:r>
              <a:rPr lang="en-US" sz="2600" dirty="0" err="1">
                <a:solidFill>
                  <a:schemeClr val="accent1">
                    <a:satMod val="150000"/>
                  </a:schemeClr>
                </a:solidFill>
              </a:rPr>
              <a:t>ko</a:t>
            </a:r>
            <a:r>
              <a:rPr lang="en-US" sz="2600" dirty="0" err="1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nsisten</a:t>
            </a:r>
            <a:r>
              <a:rPr lang="en-US" sz="2600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?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88259" y="3316941"/>
            <a:ext cx="2468880" cy="11673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54864" tIns="9144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2000" dirty="0"/>
              <a:t>	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KONSISTENSI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Komponen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Adiwiyata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1219200" y="2819400"/>
            <a:ext cx="6858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28600" y="4953000"/>
            <a:ext cx="2468880" cy="11673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54864" tIns="9144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SEKOLAH  ADIWIYATA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1241612" y="4419600"/>
            <a:ext cx="6858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505200" y="2995748"/>
            <a:ext cx="5029200" cy="19389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000" b="1" dirty="0" err="1" smtClean="0">
                <a:solidFill>
                  <a:schemeClr val="dk1"/>
                </a:solidFill>
              </a:rPr>
              <a:t>Kebijakan</a:t>
            </a:r>
            <a:r>
              <a:rPr lang="en-US" sz="2000" dirty="0" smtClean="0">
                <a:solidFill>
                  <a:schemeClr val="dk1"/>
                </a:solidFill>
              </a:rPr>
              <a:t> </a:t>
            </a:r>
            <a:r>
              <a:rPr lang="en-US" sz="2000" dirty="0" err="1" smtClean="0">
                <a:solidFill>
                  <a:schemeClr val="dk1"/>
                </a:solidFill>
              </a:rPr>
              <a:t>Berwawasan</a:t>
            </a:r>
            <a:r>
              <a:rPr lang="en-US" sz="2000" dirty="0" smtClean="0">
                <a:solidFill>
                  <a:schemeClr val="dk1"/>
                </a:solidFill>
              </a:rPr>
              <a:t> </a:t>
            </a:r>
            <a:r>
              <a:rPr lang="en-US" sz="2000" dirty="0" err="1" smtClean="0">
                <a:solidFill>
                  <a:schemeClr val="dk1"/>
                </a:solidFill>
              </a:rPr>
              <a:t>Lingkungan</a:t>
            </a:r>
            <a:endParaRPr lang="en-US" sz="2000" dirty="0" smtClean="0">
              <a:solidFill>
                <a:schemeClr val="dk1"/>
              </a:solidFill>
            </a:endParaRPr>
          </a:p>
          <a:p>
            <a:pPr marL="342900" indent="-342900">
              <a:buAutoNum type="arabicPeriod"/>
            </a:pPr>
            <a:r>
              <a:rPr lang="en-US" sz="2000" dirty="0" err="1" smtClean="0"/>
              <a:t>Pelaksanaan</a:t>
            </a:r>
            <a:r>
              <a:rPr lang="en-US" sz="2000" dirty="0" smtClean="0"/>
              <a:t> </a:t>
            </a:r>
            <a:r>
              <a:rPr lang="en-US" sz="2000" b="1" dirty="0" err="1" smtClean="0"/>
              <a:t>Kurikulum</a:t>
            </a:r>
            <a:r>
              <a:rPr lang="en-US" sz="2000" dirty="0" smtClean="0"/>
              <a:t> </a:t>
            </a:r>
            <a:r>
              <a:rPr lang="en-US" sz="2000" dirty="0" err="1" smtClean="0"/>
              <a:t>Berbasis</a:t>
            </a:r>
            <a:r>
              <a:rPr lang="en-US" sz="2000" dirty="0" smtClean="0"/>
              <a:t> </a:t>
            </a:r>
            <a:r>
              <a:rPr lang="en-US" sz="2000" dirty="0" err="1" smtClean="0"/>
              <a:t>Lingkungan</a:t>
            </a:r>
            <a:endParaRPr lang="en-US" sz="2000" dirty="0" smtClean="0"/>
          </a:p>
          <a:p>
            <a:pPr marL="342900" indent="-342900">
              <a:buAutoNum type="arabicPeriod"/>
            </a:pPr>
            <a:r>
              <a:rPr lang="en-US" sz="2000" dirty="0" err="1" smtClean="0"/>
              <a:t>Kegiatan</a:t>
            </a:r>
            <a:r>
              <a:rPr lang="en-US" sz="2000" dirty="0" smtClean="0"/>
              <a:t> </a:t>
            </a:r>
            <a:r>
              <a:rPr lang="en-US" sz="2000" dirty="0" err="1" smtClean="0"/>
              <a:t>Lingkungan</a:t>
            </a:r>
            <a:r>
              <a:rPr lang="en-US" sz="2000" dirty="0" smtClean="0"/>
              <a:t> </a:t>
            </a:r>
            <a:r>
              <a:rPr lang="en-US" sz="2000" dirty="0" err="1" smtClean="0"/>
              <a:t>Berbasis</a:t>
            </a:r>
            <a:r>
              <a:rPr lang="en-US" sz="2000" dirty="0" smtClean="0"/>
              <a:t> </a:t>
            </a:r>
            <a:r>
              <a:rPr lang="en-US" sz="2000" b="1" dirty="0" err="1" smtClean="0"/>
              <a:t>Partisipatif</a:t>
            </a:r>
            <a:endParaRPr lang="en-US" sz="2000" b="1" dirty="0" smtClean="0"/>
          </a:p>
          <a:p>
            <a:pPr marL="342900" indent="-342900">
              <a:buAutoNum type="arabicPeriod"/>
            </a:pPr>
            <a:r>
              <a:rPr lang="en-US" sz="2000" dirty="0" err="1" smtClean="0"/>
              <a:t>Pengelolana</a:t>
            </a:r>
            <a:r>
              <a:rPr lang="en-US" sz="2000" dirty="0" smtClean="0"/>
              <a:t> </a:t>
            </a:r>
            <a:r>
              <a:rPr lang="en-US" sz="2000" b="1" dirty="0" err="1" smtClean="0"/>
              <a:t>Sarana</a:t>
            </a:r>
            <a:r>
              <a:rPr lang="en-US" sz="2000" dirty="0" smtClean="0"/>
              <a:t> </a:t>
            </a:r>
            <a:r>
              <a:rPr lang="en-US" sz="2000" dirty="0" err="1" smtClean="0"/>
              <a:t>Pendukung</a:t>
            </a:r>
            <a:r>
              <a:rPr lang="en-US" sz="2000" dirty="0" smtClean="0"/>
              <a:t> Ramah </a:t>
            </a:r>
            <a:r>
              <a:rPr lang="en-US" sz="2000" dirty="0" err="1" smtClean="0"/>
              <a:t>Lingkugan</a:t>
            </a:r>
            <a:endParaRPr lang="en-US" sz="2000" dirty="0"/>
          </a:p>
        </p:txBody>
      </p:sp>
      <p:sp>
        <p:nvSpPr>
          <p:cNvPr id="66" name="Right Arrow 65"/>
          <p:cNvSpPr/>
          <p:nvPr/>
        </p:nvSpPr>
        <p:spPr>
          <a:xfrm>
            <a:off x="2590800" y="3657600"/>
            <a:ext cx="914400" cy="685800"/>
          </a:xfrm>
          <a:prstGeom prst="rightArrow">
            <a:avLst>
              <a:gd name="adj1" fmla="val 50000"/>
              <a:gd name="adj2" fmla="val 40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3505200" y="5486400"/>
            <a:ext cx="5029200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b="1" dirty="0" smtClean="0"/>
          </a:p>
          <a:p>
            <a:pPr algn="ctr"/>
            <a:r>
              <a:rPr lang="en-US" b="1" dirty="0" smtClean="0"/>
              <a:t>SATU KESATUAN YANG  UTUH</a:t>
            </a:r>
            <a:endParaRPr lang="en-US" b="1" dirty="0"/>
          </a:p>
        </p:txBody>
      </p:sp>
      <p:sp>
        <p:nvSpPr>
          <p:cNvPr id="69" name="Down Arrow 68"/>
          <p:cNvSpPr/>
          <p:nvPr/>
        </p:nvSpPr>
        <p:spPr>
          <a:xfrm>
            <a:off x="5486400" y="4953000"/>
            <a:ext cx="7620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Left-Right Arrow 71"/>
          <p:cNvSpPr/>
          <p:nvPr/>
        </p:nvSpPr>
        <p:spPr>
          <a:xfrm>
            <a:off x="2667000" y="5562600"/>
            <a:ext cx="838200" cy="533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14" grpId="0" animBg="1"/>
      <p:bldP spid="15" grpId="0" animBg="1"/>
      <p:bldP spid="16" grpId="0" animBg="1"/>
      <p:bldP spid="17" grpId="0" animBg="1"/>
      <p:bldP spid="24" grpId="0" animBg="1"/>
      <p:bldP spid="66" grpId="0" animBg="1"/>
      <p:bldP spid="67" grpId="0" animBg="1"/>
      <p:bldP spid="69" grpId="0" animBg="1"/>
      <p:bldP spid="7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876800" y="990600"/>
            <a:ext cx="1752600" cy="137160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334000" y="2362200"/>
            <a:ext cx="914400" cy="381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dk1"/>
                </a:solidFill>
              </a:rPr>
              <a:t>Tujuan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343400" y="2743200"/>
            <a:ext cx="2895600" cy="2057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343400" y="4800600"/>
            <a:ext cx="1219200" cy="1752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0" y="4800600"/>
            <a:ext cx="1143000" cy="1752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334000" y="1600200"/>
            <a:ext cx="934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dk1"/>
                </a:solidFill>
              </a:rPr>
              <a:t>Visi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dan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</a:p>
          <a:p>
            <a:pPr algn="ctr"/>
            <a:r>
              <a:rPr lang="en-US" sz="1600" dirty="0" err="1" smtClean="0">
                <a:solidFill>
                  <a:schemeClr val="dk1"/>
                </a:solidFill>
              </a:rPr>
              <a:t>Misi</a:t>
            </a:r>
            <a:endParaRPr lang="en-US" sz="1600" dirty="0" smtClean="0">
              <a:solidFill>
                <a:schemeClr val="dk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10200" y="3962400"/>
            <a:ext cx="9851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00" dirty="0" err="1" smtClean="0">
                <a:solidFill>
                  <a:schemeClr val="dk1"/>
                </a:solidFill>
              </a:rPr>
              <a:t>Keluar</a:t>
            </a:r>
            <a:endParaRPr lang="en-US" sz="1700" dirty="0" smtClean="0">
              <a:solidFill>
                <a:schemeClr val="dk1"/>
              </a:solidFill>
            </a:endParaRPr>
          </a:p>
          <a:p>
            <a:pPr algn="ctr"/>
            <a:r>
              <a:rPr lang="en-US" sz="1700" dirty="0" err="1" smtClean="0">
                <a:solidFill>
                  <a:schemeClr val="dk1"/>
                </a:solidFill>
              </a:rPr>
              <a:t>Kedalam</a:t>
            </a:r>
            <a:endParaRPr lang="en-US" sz="1700" dirty="0"/>
          </a:p>
        </p:txBody>
      </p:sp>
      <p:sp>
        <p:nvSpPr>
          <p:cNvPr id="13" name="Rectangle 12"/>
          <p:cNvSpPr/>
          <p:nvPr/>
        </p:nvSpPr>
        <p:spPr>
          <a:xfrm>
            <a:off x="4648200" y="5715000"/>
            <a:ext cx="7665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>
                <a:solidFill>
                  <a:schemeClr val="dk1"/>
                </a:solidFill>
              </a:rPr>
              <a:t>Media </a:t>
            </a:r>
          </a:p>
          <a:p>
            <a:pPr algn="ctr"/>
            <a:r>
              <a:rPr lang="en-US" sz="1600" dirty="0" err="1" smtClean="0">
                <a:solidFill>
                  <a:schemeClr val="dk1"/>
                </a:solidFill>
              </a:rPr>
              <a:t>belajar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6248400" y="5715000"/>
            <a:ext cx="9396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dk1"/>
                </a:solidFill>
              </a:rPr>
              <a:t>Solusi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</a:p>
          <a:p>
            <a:pPr algn="ctr"/>
            <a:r>
              <a:rPr lang="en-US" sz="1600" dirty="0" err="1" smtClean="0">
                <a:solidFill>
                  <a:schemeClr val="dk1"/>
                </a:solidFill>
              </a:rPr>
              <a:t>masalah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</a:p>
          <a:p>
            <a:pPr algn="ctr"/>
            <a:r>
              <a:rPr lang="en-US" sz="1600" dirty="0" smtClean="0">
                <a:solidFill>
                  <a:schemeClr val="dk1"/>
                </a:solidFill>
              </a:rPr>
              <a:t>LH</a:t>
            </a:r>
            <a:endParaRPr lang="en-US" sz="1600" dirty="0"/>
          </a:p>
        </p:txBody>
      </p:sp>
      <p:sp>
        <p:nvSpPr>
          <p:cNvPr id="15" name="Rectangle 14"/>
          <p:cNvSpPr/>
          <p:nvPr/>
        </p:nvSpPr>
        <p:spPr>
          <a:xfrm>
            <a:off x="5029200" y="1219200"/>
            <a:ext cx="1447800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dk1"/>
                </a:solidFill>
              </a:rPr>
              <a:t>1. KEBIJAKAN</a:t>
            </a:r>
            <a:endParaRPr lang="en-US" sz="1600" b="1" dirty="0"/>
          </a:p>
        </p:txBody>
      </p:sp>
      <p:sp>
        <p:nvSpPr>
          <p:cNvPr id="16" name="Rectangle 15"/>
          <p:cNvSpPr/>
          <p:nvPr/>
        </p:nvSpPr>
        <p:spPr>
          <a:xfrm>
            <a:off x="2514600" y="2743200"/>
            <a:ext cx="1828800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dk1"/>
                </a:solidFill>
              </a:rPr>
              <a:t>2. IMPLEMENTASI KURIKULUM</a:t>
            </a:r>
            <a:endParaRPr lang="en-US" sz="1600" b="1" dirty="0"/>
          </a:p>
        </p:txBody>
      </p:sp>
      <p:sp>
        <p:nvSpPr>
          <p:cNvPr id="18" name="Rectangle 17"/>
          <p:cNvSpPr/>
          <p:nvPr/>
        </p:nvSpPr>
        <p:spPr>
          <a:xfrm>
            <a:off x="4953000" y="4980057"/>
            <a:ext cx="1828800" cy="35394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700" b="1" dirty="0" smtClean="0">
                <a:solidFill>
                  <a:schemeClr val="dk1"/>
                </a:solidFill>
              </a:rPr>
              <a:t>4. SARANA </a:t>
            </a:r>
            <a:endParaRPr lang="en-US" sz="1700" b="1" dirty="0"/>
          </a:p>
        </p:txBody>
      </p:sp>
      <p:sp>
        <p:nvSpPr>
          <p:cNvPr id="44" name="Rectangle 43"/>
          <p:cNvSpPr/>
          <p:nvPr/>
        </p:nvSpPr>
        <p:spPr>
          <a:xfrm>
            <a:off x="381000" y="3987225"/>
            <a:ext cx="1406154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buAutoNum type="alphaLcPeriod"/>
            </a:pPr>
            <a:r>
              <a:rPr lang="en-US" sz="1600" dirty="0" err="1" smtClean="0">
                <a:solidFill>
                  <a:schemeClr val="dk1"/>
                </a:solidFill>
              </a:rPr>
              <a:t>Kurikulum</a:t>
            </a:r>
            <a:endParaRPr lang="en-US" sz="1600" dirty="0" smtClean="0">
              <a:solidFill>
                <a:schemeClr val="dk1"/>
              </a:solidFill>
            </a:endParaRPr>
          </a:p>
          <a:p>
            <a:pPr marL="342900" indent="-342900">
              <a:buAutoNum type="alphaLcPeriod"/>
            </a:pPr>
            <a:r>
              <a:rPr lang="en-US" sz="1600" dirty="0" err="1" smtClean="0">
                <a:solidFill>
                  <a:schemeClr val="dk1"/>
                </a:solidFill>
              </a:rPr>
              <a:t>Anggaran</a:t>
            </a:r>
            <a:endParaRPr lang="en-US" sz="1600" dirty="0"/>
          </a:p>
        </p:txBody>
      </p:sp>
      <p:cxnSp>
        <p:nvCxnSpPr>
          <p:cNvPr id="56" name="Elbow Connector 55"/>
          <p:cNvCxnSpPr/>
          <p:nvPr/>
        </p:nvCxnSpPr>
        <p:spPr>
          <a:xfrm rot="10800000">
            <a:off x="6858000" y="-762000"/>
            <a:ext cx="1143000" cy="762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381000" y="5358825"/>
            <a:ext cx="2363147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buAutoNum type="alphaLcPeriod"/>
            </a:pPr>
            <a:r>
              <a:rPr lang="en-US" sz="1600" dirty="0" smtClean="0">
                <a:solidFill>
                  <a:schemeClr val="dk1"/>
                </a:solidFill>
              </a:rPr>
              <a:t>PPLH yang </a:t>
            </a:r>
            <a:r>
              <a:rPr lang="en-US" sz="1600" dirty="0" err="1" smtClean="0">
                <a:solidFill>
                  <a:schemeClr val="dk1"/>
                </a:solidFill>
              </a:rPr>
              <a:t>terencana</a:t>
            </a:r>
            <a:endParaRPr lang="en-US" sz="1600" dirty="0" smtClean="0">
              <a:solidFill>
                <a:schemeClr val="dk1"/>
              </a:solidFill>
            </a:endParaRPr>
          </a:p>
          <a:p>
            <a:pPr marL="342900" indent="-342900">
              <a:buAutoNum type="alphaLcPeriod"/>
            </a:pPr>
            <a:r>
              <a:rPr lang="en-US" sz="1600" dirty="0" err="1" smtClean="0">
                <a:solidFill>
                  <a:schemeClr val="dk1"/>
                </a:solidFill>
              </a:rPr>
              <a:t>Menjalin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kemitraan</a:t>
            </a:r>
            <a:endParaRPr lang="en-US" sz="1600" dirty="0"/>
          </a:p>
        </p:txBody>
      </p:sp>
      <p:sp>
        <p:nvSpPr>
          <p:cNvPr id="60" name="Rectangle 59"/>
          <p:cNvSpPr/>
          <p:nvPr/>
        </p:nvSpPr>
        <p:spPr>
          <a:xfrm>
            <a:off x="381000" y="6044625"/>
            <a:ext cx="1650580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buAutoNum type="alphaLcPeriod"/>
            </a:pPr>
            <a:r>
              <a:rPr lang="en-US" sz="1600" dirty="0" err="1" smtClean="0">
                <a:solidFill>
                  <a:schemeClr val="dk1"/>
                </a:solidFill>
              </a:rPr>
              <a:t>Ketersediaan</a:t>
            </a:r>
            <a:endParaRPr lang="en-US" sz="1600" dirty="0" smtClean="0">
              <a:solidFill>
                <a:schemeClr val="dk1"/>
              </a:solidFill>
            </a:endParaRPr>
          </a:p>
          <a:p>
            <a:pPr marL="342900" indent="-342900">
              <a:buAutoNum type="alphaLcPeriod"/>
            </a:pPr>
            <a:r>
              <a:rPr lang="en-US" sz="1600" dirty="0" err="1" smtClean="0"/>
              <a:t>Kualitas</a:t>
            </a:r>
            <a:endParaRPr lang="en-US" sz="1600" dirty="0"/>
          </a:p>
        </p:txBody>
      </p:sp>
      <p:cxnSp>
        <p:nvCxnSpPr>
          <p:cNvPr id="64" name="Elbow Connector 63"/>
          <p:cNvCxnSpPr>
            <a:stCxn id="15" idx="1"/>
            <a:endCxn id="44" idx="0"/>
          </p:cNvCxnSpPr>
          <p:nvPr/>
        </p:nvCxnSpPr>
        <p:spPr>
          <a:xfrm rot="10800000" flipV="1">
            <a:off x="1084078" y="1388477"/>
            <a:ext cx="3945123" cy="259874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4953000" y="3505200"/>
            <a:ext cx="1828800" cy="35394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700" b="1" dirty="0" smtClean="0">
                <a:solidFill>
                  <a:schemeClr val="dk1"/>
                </a:solidFill>
              </a:rPr>
              <a:t>3. PARTISIPASI</a:t>
            </a:r>
            <a:endParaRPr lang="en-US" sz="1700" b="1" dirty="0"/>
          </a:p>
        </p:txBody>
      </p:sp>
      <p:cxnSp>
        <p:nvCxnSpPr>
          <p:cNvPr id="67" name="Elbow Connector 66"/>
          <p:cNvCxnSpPr>
            <a:endCxn id="59" idx="3"/>
          </p:cNvCxnSpPr>
          <p:nvPr/>
        </p:nvCxnSpPr>
        <p:spPr>
          <a:xfrm rot="10800000" flipV="1">
            <a:off x="2744148" y="4343399"/>
            <a:ext cx="1599253" cy="130781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endCxn id="60" idx="3"/>
          </p:cNvCxnSpPr>
          <p:nvPr/>
        </p:nvCxnSpPr>
        <p:spPr>
          <a:xfrm rot="10800000" flipV="1">
            <a:off x="2031580" y="6095999"/>
            <a:ext cx="2311820" cy="241013"/>
          </a:xfrm>
          <a:prstGeom prst="bentConnector3">
            <a:avLst>
              <a:gd name="adj1" fmla="val 3530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/>
          <p:cNvSpPr/>
          <p:nvPr/>
        </p:nvSpPr>
        <p:spPr>
          <a:xfrm>
            <a:off x="7201989" y="2743200"/>
            <a:ext cx="1828800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dk1"/>
                </a:solidFill>
              </a:rPr>
              <a:t>2. IMPLEMENTASI KURIKULUM</a:t>
            </a:r>
            <a:endParaRPr lang="en-US" sz="1600" b="1" dirty="0"/>
          </a:p>
        </p:txBody>
      </p:sp>
      <p:sp>
        <p:nvSpPr>
          <p:cNvPr id="75" name="Rectangle 74"/>
          <p:cNvSpPr/>
          <p:nvPr/>
        </p:nvSpPr>
        <p:spPr>
          <a:xfrm>
            <a:off x="381000" y="4673025"/>
            <a:ext cx="2471318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342900" indent="-342900">
              <a:buAutoNum type="alphaLcPeriod"/>
            </a:pPr>
            <a:r>
              <a:rPr lang="en-US" sz="1600" dirty="0" err="1" smtClean="0">
                <a:solidFill>
                  <a:schemeClr val="dk1"/>
                </a:solidFill>
              </a:rPr>
              <a:t>Kompetensi</a:t>
            </a:r>
            <a:r>
              <a:rPr lang="en-US" sz="1600" dirty="0" smtClean="0">
                <a:solidFill>
                  <a:schemeClr val="dk1"/>
                </a:solidFill>
              </a:rPr>
              <a:t> guru</a:t>
            </a:r>
          </a:p>
          <a:p>
            <a:pPr marL="342900" indent="-342900">
              <a:buAutoNum type="alphaLcPeriod"/>
            </a:pPr>
            <a:r>
              <a:rPr lang="en-US" sz="1600" dirty="0" err="1" smtClean="0">
                <a:solidFill>
                  <a:schemeClr val="dk1"/>
                </a:solidFill>
              </a:rPr>
              <a:t>Kegiatan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peserta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didik</a:t>
            </a:r>
            <a:endParaRPr lang="en-US" sz="1600" dirty="0"/>
          </a:p>
        </p:txBody>
      </p:sp>
      <p:sp>
        <p:nvSpPr>
          <p:cNvPr id="78" name="Rectangle 77"/>
          <p:cNvSpPr/>
          <p:nvPr/>
        </p:nvSpPr>
        <p:spPr>
          <a:xfrm>
            <a:off x="2514600" y="152400"/>
            <a:ext cx="640080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dk1"/>
                </a:solidFill>
              </a:rPr>
              <a:t>SKEMATIS  4 KOMPONEN ADIWIYATA</a:t>
            </a:r>
            <a:endParaRPr lang="en-US" b="1" dirty="0"/>
          </a:p>
        </p:txBody>
      </p:sp>
      <p:cxnSp>
        <p:nvCxnSpPr>
          <p:cNvPr id="102" name="Shape 101"/>
          <p:cNvCxnSpPr>
            <a:stCxn id="16" idx="1"/>
          </p:cNvCxnSpPr>
          <p:nvPr/>
        </p:nvCxnSpPr>
        <p:spPr>
          <a:xfrm rot="10800000" flipV="1">
            <a:off x="2286000" y="3035588"/>
            <a:ext cx="228600" cy="161261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  <p:bldP spid="8" grpId="0" animBg="1"/>
      <p:bldP spid="9" grpId="0"/>
      <p:bldP spid="12" grpId="0" build="allAtOnce"/>
      <p:bldP spid="13" grpId="0" build="allAtOnce"/>
      <p:bldP spid="14" grpId="0" build="allAtOnce"/>
      <p:bldP spid="15" grpId="0" build="allAtOnce" animBg="1"/>
      <p:bldP spid="16" grpId="0" build="allAtOnce" animBg="1"/>
      <p:bldP spid="18" grpId="0" animBg="1"/>
      <p:bldP spid="44" grpId="0" animBg="1"/>
      <p:bldP spid="59" grpId="0" animBg="1"/>
      <p:bldP spid="60" grpId="0" animBg="1"/>
      <p:bldP spid="65" grpId="0" animBg="1"/>
      <p:bldP spid="74" grpId="0" build="allAtOnce" animBg="1"/>
      <p:bldP spid="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28600" y="381000"/>
            <a:ext cx="869193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dk1"/>
                </a:solidFill>
              </a:rPr>
              <a:t>KUNCI KONSISTENSI APLIKASI ADALAH : KESESUAIAN DAN KELENGKAPAN BUKTI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304800" y="1143000"/>
            <a:ext cx="5443118" cy="3345597"/>
            <a:chOff x="1066800" y="2209800"/>
            <a:chExt cx="5443118" cy="3345597"/>
          </a:xfrm>
        </p:grpSpPr>
        <p:grpSp>
          <p:nvGrpSpPr>
            <p:cNvPr id="24" name="Group 23"/>
            <p:cNvGrpSpPr/>
            <p:nvPr/>
          </p:nvGrpSpPr>
          <p:grpSpPr>
            <a:xfrm>
              <a:off x="1066800" y="2209800"/>
              <a:ext cx="5443118" cy="3345597"/>
              <a:chOff x="457200" y="1066800"/>
              <a:chExt cx="5443118" cy="3345597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3429000" y="1295400"/>
                <a:ext cx="2438400" cy="584775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marL="342900" indent="-342900">
                  <a:buAutoNum type="alphaLcPeriod"/>
                </a:pPr>
                <a:r>
                  <a:rPr lang="en-US" sz="1600" dirty="0" err="1" smtClean="0">
                    <a:solidFill>
                      <a:schemeClr val="dk1"/>
                    </a:solidFill>
                  </a:rPr>
                  <a:t>Kurikulum</a:t>
                </a:r>
                <a:endParaRPr lang="en-US" sz="1600" dirty="0" smtClean="0">
                  <a:solidFill>
                    <a:schemeClr val="dk1"/>
                  </a:solidFill>
                </a:endParaRPr>
              </a:p>
              <a:p>
                <a:pPr marL="342900" indent="-342900">
                  <a:buAutoNum type="alphaLcPeriod"/>
                </a:pPr>
                <a:r>
                  <a:rPr lang="en-US" sz="1600" dirty="0" err="1" smtClean="0">
                    <a:solidFill>
                      <a:schemeClr val="dk1"/>
                    </a:solidFill>
                  </a:rPr>
                  <a:t>Anggaran</a:t>
                </a:r>
                <a:endParaRPr lang="en-US" sz="1600" dirty="0"/>
              </a:p>
            </p:txBody>
          </p:sp>
          <p:sp>
            <p:nvSpPr>
              <p:cNvPr id="3" name="Rectangle 2"/>
              <p:cNvSpPr/>
              <p:nvPr/>
            </p:nvSpPr>
            <p:spPr>
              <a:xfrm>
                <a:off x="3429000" y="2819400"/>
                <a:ext cx="2438400" cy="58477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marL="342900" indent="-342900">
                  <a:buAutoNum type="alphaLcPeriod"/>
                </a:pPr>
                <a:r>
                  <a:rPr lang="en-US" sz="1600" dirty="0" smtClean="0">
                    <a:solidFill>
                      <a:schemeClr val="dk1"/>
                    </a:solidFill>
                  </a:rPr>
                  <a:t>PPLH yang </a:t>
                </a:r>
                <a:r>
                  <a:rPr lang="en-US" sz="1600" dirty="0" err="1" smtClean="0">
                    <a:solidFill>
                      <a:schemeClr val="dk1"/>
                    </a:solidFill>
                  </a:rPr>
                  <a:t>terencana</a:t>
                </a:r>
                <a:endParaRPr lang="en-US" sz="1600" dirty="0" smtClean="0">
                  <a:solidFill>
                    <a:schemeClr val="dk1"/>
                  </a:solidFill>
                </a:endParaRPr>
              </a:p>
              <a:p>
                <a:pPr marL="342900" indent="-342900">
                  <a:buAutoNum type="alphaLcPeriod"/>
                </a:pPr>
                <a:r>
                  <a:rPr lang="en-US" sz="1600" dirty="0" err="1" smtClean="0">
                    <a:solidFill>
                      <a:schemeClr val="dk1"/>
                    </a:solidFill>
                  </a:rPr>
                  <a:t>Menjalin</a:t>
                </a:r>
                <a:r>
                  <a:rPr lang="en-US" sz="1600" dirty="0" smtClean="0">
                    <a:solidFill>
                      <a:schemeClr val="dk1"/>
                    </a:solidFill>
                  </a:rPr>
                  <a:t>  </a:t>
                </a:r>
                <a:r>
                  <a:rPr lang="en-US" sz="1600" dirty="0" err="1" smtClean="0">
                    <a:solidFill>
                      <a:schemeClr val="dk1"/>
                    </a:solidFill>
                  </a:rPr>
                  <a:t>kemitraan</a:t>
                </a:r>
                <a:endParaRPr lang="en-US" sz="1600" dirty="0"/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3429000" y="3581400"/>
                <a:ext cx="2438400" cy="830997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marL="342900" indent="-342900">
                  <a:buAutoNum type="alphaLcPeriod"/>
                </a:pPr>
                <a:r>
                  <a:rPr lang="en-US" sz="1600" dirty="0" err="1" smtClean="0">
                    <a:solidFill>
                      <a:schemeClr val="dk1"/>
                    </a:solidFill>
                  </a:rPr>
                  <a:t>Ketersediaannya</a:t>
                </a:r>
                <a:endParaRPr lang="en-US" sz="1600" dirty="0" smtClean="0">
                  <a:solidFill>
                    <a:schemeClr val="dk1"/>
                  </a:solidFill>
                </a:endParaRPr>
              </a:p>
              <a:p>
                <a:pPr marL="342900" indent="-342900">
                  <a:buAutoNum type="alphaLcPeriod"/>
                </a:pPr>
                <a:r>
                  <a:rPr lang="en-US" sz="1600" dirty="0" err="1" smtClean="0"/>
                  <a:t>Kualitas</a:t>
                </a:r>
                <a:r>
                  <a:rPr lang="en-US" sz="1600" dirty="0" smtClean="0"/>
                  <a:t> </a:t>
                </a:r>
                <a:r>
                  <a:rPr lang="en-US" sz="1600" dirty="0" err="1" smtClean="0"/>
                  <a:t>kelola</a:t>
                </a:r>
                <a:r>
                  <a:rPr lang="en-US" sz="1600" dirty="0" smtClean="0"/>
                  <a:t> </a:t>
                </a:r>
                <a:r>
                  <a:rPr lang="en-US" sz="1600" dirty="0" err="1" smtClean="0"/>
                  <a:t>dan</a:t>
                </a:r>
                <a:r>
                  <a:rPr lang="en-US" sz="1600" dirty="0" smtClean="0"/>
                  <a:t> </a:t>
                </a:r>
                <a:r>
                  <a:rPr lang="en-US" sz="1600" dirty="0" err="1" smtClean="0"/>
                  <a:t>fungsinya</a:t>
                </a:r>
                <a:endParaRPr lang="en-US" sz="1600" dirty="0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3429000" y="2057400"/>
                <a:ext cx="2471318" cy="584775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marL="342900" indent="-342900">
                  <a:buAutoNum type="alphaLcPeriod"/>
                </a:pPr>
                <a:r>
                  <a:rPr lang="en-US" sz="1600" dirty="0" err="1" smtClean="0">
                    <a:solidFill>
                      <a:schemeClr val="dk1"/>
                    </a:solidFill>
                  </a:rPr>
                  <a:t>Kompetensi</a:t>
                </a:r>
                <a:r>
                  <a:rPr lang="en-US" sz="1600" dirty="0" smtClean="0">
                    <a:solidFill>
                      <a:schemeClr val="dk1"/>
                    </a:solidFill>
                  </a:rPr>
                  <a:t> guru</a:t>
                </a:r>
              </a:p>
              <a:p>
                <a:pPr marL="342900" indent="-342900">
                  <a:buAutoNum type="alphaLcPeriod"/>
                </a:pPr>
                <a:r>
                  <a:rPr lang="en-US" sz="1600" dirty="0" err="1" smtClean="0">
                    <a:solidFill>
                      <a:schemeClr val="dk1"/>
                    </a:solidFill>
                  </a:rPr>
                  <a:t>Kegiatan</a:t>
                </a:r>
                <a:r>
                  <a:rPr lang="en-US" sz="1600" dirty="0" smtClean="0">
                    <a:solidFill>
                      <a:schemeClr val="dk1"/>
                    </a:solidFill>
                  </a:rPr>
                  <a:t> </a:t>
                </a:r>
                <a:r>
                  <a:rPr lang="en-US" sz="1600" dirty="0" err="1" smtClean="0">
                    <a:solidFill>
                      <a:schemeClr val="dk1"/>
                    </a:solidFill>
                  </a:rPr>
                  <a:t>peserta</a:t>
                </a:r>
                <a:r>
                  <a:rPr lang="en-US" sz="1600" dirty="0" smtClean="0">
                    <a:solidFill>
                      <a:schemeClr val="dk1"/>
                    </a:solidFill>
                  </a:rPr>
                  <a:t>  </a:t>
                </a:r>
                <a:r>
                  <a:rPr lang="en-US" sz="1600" dirty="0" err="1" smtClean="0">
                    <a:solidFill>
                      <a:schemeClr val="dk1"/>
                    </a:solidFill>
                  </a:rPr>
                  <a:t>didik</a:t>
                </a:r>
                <a:endParaRPr lang="en-US" sz="1600" dirty="0"/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457200" y="1066800"/>
                <a:ext cx="1828800" cy="2362200"/>
                <a:chOff x="1981200" y="1143000"/>
                <a:chExt cx="1828800" cy="2362200"/>
              </a:xfrm>
            </p:grpSpPr>
            <p:grpSp>
              <p:nvGrpSpPr>
                <p:cNvPr id="10" name="Group 9"/>
                <p:cNvGrpSpPr/>
                <p:nvPr/>
              </p:nvGrpSpPr>
              <p:grpSpPr>
                <a:xfrm>
                  <a:off x="1981200" y="1143000"/>
                  <a:ext cx="1828800" cy="1143000"/>
                  <a:chOff x="2057400" y="1143000"/>
                  <a:chExt cx="1828800" cy="1143000"/>
                </a:xfrm>
              </p:grpSpPr>
              <p:sp>
                <p:nvSpPr>
                  <p:cNvPr id="6" name="Rectangle 5"/>
                  <p:cNvSpPr/>
                  <p:nvPr/>
                </p:nvSpPr>
                <p:spPr>
                  <a:xfrm>
                    <a:off x="2057400" y="1143000"/>
                    <a:ext cx="1828800" cy="338554"/>
                  </a:xfrm>
                  <a:prstGeom prst="rect">
                    <a:avLst/>
                  </a:prstGeom>
                </p:spPr>
                <p:style>
                  <a:lnRef idx="1">
                    <a:schemeClr val="accent6"/>
                  </a:lnRef>
                  <a:fillRef idx="2">
                    <a:schemeClr val="accent6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wrap="square">
                    <a:spAutoFit/>
                  </a:bodyPr>
                  <a:lstStyle/>
                  <a:p>
                    <a:r>
                      <a:rPr lang="en-US" sz="1600" b="1" dirty="0" smtClean="0">
                        <a:solidFill>
                          <a:schemeClr val="dk1"/>
                        </a:solidFill>
                      </a:rPr>
                      <a:t>1. KEBIJAKAN</a:t>
                    </a:r>
                    <a:endParaRPr lang="en-US" sz="1600" b="1" dirty="0"/>
                  </a:p>
                </p:txBody>
              </p:sp>
              <p:sp>
                <p:nvSpPr>
                  <p:cNvPr id="7" name="Rectangle 6"/>
                  <p:cNvSpPr/>
                  <p:nvPr/>
                </p:nvSpPr>
                <p:spPr>
                  <a:xfrm>
                    <a:off x="2057400" y="1701225"/>
                    <a:ext cx="1828800" cy="584775"/>
                  </a:xfrm>
                  <a:prstGeom prst="rect">
                    <a:avLst/>
                  </a:prstGeom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square">
                    <a:spAutoFit/>
                  </a:bodyPr>
                  <a:lstStyle/>
                  <a:p>
                    <a:r>
                      <a:rPr lang="en-US" sz="1600" b="1" dirty="0" smtClean="0">
                        <a:solidFill>
                          <a:schemeClr val="dk1"/>
                        </a:solidFill>
                      </a:rPr>
                      <a:t>2. IMPLEMENTASI KURIKULUM</a:t>
                    </a:r>
                    <a:endParaRPr lang="en-US" sz="1600" b="1" dirty="0"/>
                  </a:p>
                </p:txBody>
              </p:sp>
            </p:grpSp>
            <p:sp>
              <p:nvSpPr>
                <p:cNvPr id="11" name="Rectangle 10"/>
                <p:cNvSpPr/>
                <p:nvPr/>
              </p:nvSpPr>
              <p:spPr>
                <a:xfrm>
                  <a:off x="1981200" y="3151257"/>
                  <a:ext cx="1828800" cy="353943"/>
                </a:xfrm>
                <a:prstGeom prst="rect">
                  <a:avLst/>
                </a:prstGeom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700" b="1" dirty="0" smtClean="0">
                      <a:solidFill>
                        <a:schemeClr val="dk1"/>
                      </a:solidFill>
                    </a:rPr>
                    <a:t>4. SARANA </a:t>
                  </a:r>
                  <a:endParaRPr lang="en-US" sz="1700" b="1" dirty="0"/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1981200" y="2541657"/>
                  <a:ext cx="1828800" cy="353943"/>
                </a:xfrm>
                <a:prstGeom prst="rect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r>
                    <a:rPr lang="en-US" sz="1700" b="1" dirty="0" smtClean="0">
                      <a:solidFill>
                        <a:schemeClr val="dk1"/>
                      </a:solidFill>
                    </a:rPr>
                    <a:t>3. PARTISIPASI</a:t>
                  </a:r>
                  <a:endParaRPr lang="en-US" sz="1700" b="1" dirty="0"/>
                </a:p>
              </p:txBody>
            </p:sp>
          </p:grpSp>
          <p:cxnSp>
            <p:nvCxnSpPr>
              <p:cNvPr id="19" name="Elbow Connector 18"/>
              <p:cNvCxnSpPr>
                <a:stCxn id="7" idx="3"/>
                <a:endCxn id="5" idx="1"/>
              </p:cNvCxnSpPr>
              <p:nvPr/>
            </p:nvCxnSpPr>
            <p:spPr>
              <a:xfrm>
                <a:off x="2286000" y="1917413"/>
                <a:ext cx="1143000" cy="432375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Elbow Connector 20"/>
              <p:cNvCxnSpPr>
                <a:stCxn id="12" idx="3"/>
                <a:endCxn id="3" idx="1"/>
              </p:cNvCxnSpPr>
              <p:nvPr/>
            </p:nvCxnSpPr>
            <p:spPr>
              <a:xfrm>
                <a:off x="2286000" y="2642429"/>
                <a:ext cx="1143000" cy="469359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Elbow Connector 22"/>
              <p:cNvCxnSpPr>
                <a:stCxn id="11" idx="3"/>
                <a:endCxn id="4" idx="1"/>
              </p:cNvCxnSpPr>
              <p:nvPr/>
            </p:nvCxnSpPr>
            <p:spPr>
              <a:xfrm>
                <a:off x="2286000" y="3252029"/>
                <a:ext cx="1143000" cy="744870"/>
              </a:xfrm>
              <a:prstGeom prst="bentConnector3">
                <a:avLst>
                  <a:gd name="adj1" fmla="val 50000"/>
                </a:avLst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Elbow Connector 28"/>
            <p:cNvCxnSpPr>
              <a:stCxn id="6" idx="3"/>
              <a:endCxn id="2" idx="1"/>
            </p:cNvCxnSpPr>
            <p:nvPr/>
          </p:nvCxnSpPr>
          <p:spPr>
            <a:xfrm>
              <a:off x="2895600" y="2379077"/>
              <a:ext cx="1143000" cy="351711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/>
          <p:cNvSpPr/>
          <p:nvPr/>
        </p:nvSpPr>
        <p:spPr>
          <a:xfrm>
            <a:off x="6540137" y="2590800"/>
            <a:ext cx="2438400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en-US" sz="1600" b="1" dirty="0" smtClean="0">
                <a:solidFill>
                  <a:schemeClr val="dk1"/>
                </a:solidFill>
              </a:rPr>
              <a:t>PEMBUKTIAN</a:t>
            </a:r>
            <a:endParaRPr lang="en-US" sz="1600" b="1" dirty="0"/>
          </a:p>
        </p:txBody>
      </p:sp>
      <p:cxnSp>
        <p:nvCxnSpPr>
          <p:cNvPr id="41" name="Elbow Connector 40"/>
          <p:cNvCxnSpPr>
            <a:stCxn id="5" idx="3"/>
            <a:endCxn id="37" idx="1"/>
          </p:cNvCxnSpPr>
          <p:nvPr/>
        </p:nvCxnSpPr>
        <p:spPr>
          <a:xfrm>
            <a:off x="5747918" y="2425988"/>
            <a:ext cx="792219" cy="334089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stCxn id="3" idx="3"/>
            <a:endCxn id="37" idx="1"/>
          </p:cNvCxnSpPr>
          <p:nvPr/>
        </p:nvCxnSpPr>
        <p:spPr>
          <a:xfrm flipV="1">
            <a:off x="5715000" y="2760077"/>
            <a:ext cx="825137" cy="427911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stCxn id="2" idx="3"/>
            <a:endCxn id="37" idx="1"/>
          </p:cNvCxnSpPr>
          <p:nvPr/>
        </p:nvCxnSpPr>
        <p:spPr>
          <a:xfrm>
            <a:off x="5715000" y="1663988"/>
            <a:ext cx="825137" cy="1096089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stCxn id="4" idx="3"/>
            <a:endCxn id="37" idx="1"/>
          </p:cNvCxnSpPr>
          <p:nvPr/>
        </p:nvCxnSpPr>
        <p:spPr>
          <a:xfrm flipV="1">
            <a:off x="5715000" y="2760077"/>
            <a:ext cx="825137" cy="1313022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4800600" y="5334000"/>
            <a:ext cx="2438400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en-US" sz="1600" b="1" dirty="0" smtClean="0">
                <a:solidFill>
                  <a:schemeClr val="dk1"/>
                </a:solidFill>
              </a:rPr>
              <a:t>SESUAI</a:t>
            </a:r>
          </a:p>
        </p:txBody>
      </p:sp>
      <p:sp>
        <p:nvSpPr>
          <p:cNvPr id="53" name="Rectangle 52"/>
          <p:cNvSpPr/>
          <p:nvPr/>
        </p:nvSpPr>
        <p:spPr>
          <a:xfrm>
            <a:off x="4800600" y="6138446"/>
            <a:ext cx="2438400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en-US" sz="1600" b="1" dirty="0" smtClean="0"/>
              <a:t>LENGKAP</a:t>
            </a:r>
            <a:endParaRPr lang="en-US" sz="1600" b="1" dirty="0"/>
          </a:p>
        </p:txBody>
      </p:sp>
      <p:cxnSp>
        <p:nvCxnSpPr>
          <p:cNvPr id="55" name="Shape 54"/>
          <p:cNvCxnSpPr>
            <a:stCxn id="37" idx="2"/>
            <a:endCxn id="48" idx="3"/>
          </p:cNvCxnSpPr>
          <p:nvPr/>
        </p:nvCxnSpPr>
        <p:spPr>
          <a:xfrm rot="5400000">
            <a:off x="6212208" y="3956147"/>
            <a:ext cx="2573923" cy="520337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37" idx="2"/>
            <a:endCxn id="53" idx="3"/>
          </p:cNvCxnSpPr>
          <p:nvPr/>
        </p:nvCxnSpPr>
        <p:spPr>
          <a:xfrm rot="5400000">
            <a:off x="5809985" y="4358370"/>
            <a:ext cx="3378369" cy="520337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304800" y="5757446"/>
            <a:ext cx="243840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en-US" sz="1600" b="1" dirty="0" smtClean="0"/>
              <a:t>PENENTU   N</a:t>
            </a:r>
            <a:r>
              <a:rPr lang="en-US" sz="1600" b="1" dirty="0" smtClean="0">
                <a:solidFill>
                  <a:schemeClr val="dk1"/>
                </a:solidFill>
              </a:rPr>
              <a:t>ILAI  APLIKASI  </a:t>
            </a:r>
            <a:endParaRPr lang="en-US" sz="1600" b="1" dirty="0"/>
          </a:p>
        </p:txBody>
      </p:sp>
      <p:cxnSp>
        <p:nvCxnSpPr>
          <p:cNvPr id="62" name="Elbow Connector 61"/>
          <p:cNvCxnSpPr>
            <a:stCxn id="53" idx="1"/>
            <a:endCxn id="58" idx="3"/>
          </p:cNvCxnSpPr>
          <p:nvPr/>
        </p:nvCxnSpPr>
        <p:spPr>
          <a:xfrm rot="10800000">
            <a:off x="2743200" y="6049835"/>
            <a:ext cx="2057400" cy="25788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48" idx="1"/>
            <a:endCxn id="58" idx="3"/>
          </p:cNvCxnSpPr>
          <p:nvPr/>
        </p:nvCxnSpPr>
        <p:spPr>
          <a:xfrm rot="10800000" flipV="1">
            <a:off x="2743200" y="5503276"/>
            <a:ext cx="2057400" cy="54655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allAtOnce" animBg="1"/>
      <p:bldP spid="48" grpId="0" animBg="1"/>
      <p:bldP spid="53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APA DAN BAGAIMANA PEMBUKTIANNYA?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38200" y="2209800"/>
            <a:ext cx="1600200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lphaLcPeriod"/>
            </a:pPr>
            <a:r>
              <a:rPr lang="en-US" sz="1600" dirty="0" err="1" smtClean="0">
                <a:solidFill>
                  <a:schemeClr val="dk1"/>
                </a:solidFill>
              </a:rPr>
              <a:t>Kurikulum</a:t>
            </a:r>
            <a:endParaRPr lang="en-US" sz="1600" dirty="0" smtClean="0">
              <a:solidFill>
                <a:schemeClr val="dk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4919246"/>
            <a:ext cx="1600200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b. </a:t>
            </a:r>
            <a:r>
              <a:rPr lang="en-US" sz="1600" dirty="0" err="1" smtClean="0">
                <a:solidFill>
                  <a:schemeClr val="dk1"/>
                </a:solidFill>
              </a:rPr>
              <a:t>Anggaran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228600" y="1676400"/>
            <a:ext cx="1828800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dk1"/>
                </a:solidFill>
              </a:rPr>
              <a:t>1. KEBIJAKAN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>
          <a:xfrm>
            <a:off x="2590800" y="2209800"/>
            <a:ext cx="2438400" cy="20621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visi</a:t>
            </a:r>
            <a:r>
              <a:rPr lang="en-US" sz="1600" dirty="0" smtClean="0"/>
              <a:t> </a:t>
            </a:r>
            <a:r>
              <a:rPr lang="en-US" sz="1600" dirty="0" err="1" smtClean="0"/>
              <a:t>misi</a:t>
            </a:r>
            <a:r>
              <a:rPr lang="en-US" sz="1600" dirty="0" smtClean="0"/>
              <a:t> </a:t>
            </a:r>
            <a:r>
              <a:rPr lang="en-US" sz="1600" dirty="0" err="1" smtClean="0"/>
              <a:t>tujuan</a:t>
            </a:r>
            <a:r>
              <a:rPr lang="en-US" sz="1600" dirty="0" smtClean="0"/>
              <a:t> </a:t>
            </a:r>
            <a:r>
              <a:rPr lang="en-US" sz="1600" dirty="0" err="1" smtClean="0"/>
              <a:t>memuat</a:t>
            </a:r>
            <a:r>
              <a:rPr lang="en-US" sz="1600" dirty="0" smtClean="0"/>
              <a:t> PPLH.</a:t>
            </a:r>
          </a:p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Apakah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ada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kurikulum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memuat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komponen</a:t>
            </a:r>
            <a:r>
              <a:rPr lang="en-US" sz="1600" dirty="0" smtClean="0">
                <a:solidFill>
                  <a:schemeClr val="dk1"/>
                </a:solidFill>
              </a:rPr>
              <a:t> PPLH ?.</a:t>
            </a:r>
          </a:p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Berapa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komponen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mata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pelajaran</a:t>
            </a:r>
            <a:r>
              <a:rPr lang="en-US" sz="1600" dirty="0" smtClean="0">
                <a:solidFill>
                  <a:schemeClr val="dk1"/>
                </a:solidFill>
              </a:rPr>
              <a:t> yang </a:t>
            </a:r>
            <a:r>
              <a:rPr lang="en-US" sz="1600" dirty="0" err="1" smtClean="0">
                <a:solidFill>
                  <a:schemeClr val="dk1"/>
                </a:solidFill>
              </a:rPr>
              <a:t>memuat</a:t>
            </a:r>
            <a:r>
              <a:rPr lang="en-US" sz="1600" dirty="0" smtClean="0">
                <a:solidFill>
                  <a:schemeClr val="dk1"/>
                </a:solidFill>
              </a:rPr>
              <a:t> PPLH?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81600" y="2133600"/>
            <a:ext cx="3886200" cy="280076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 </a:t>
            </a:r>
            <a:r>
              <a:rPr lang="en-US" sz="1600" dirty="0" err="1" smtClean="0"/>
              <a:t>semua</a:t>
            </a:r>
            <a:r>
              <a:rPr lang="en-US" sz="1600" dirty="0" smtClean="0"/>
              <a:t> </a:t>
            </a:r>
            <a:r>
              <a:rPr lang="en-US" sz="1600" dirty="0" err="1" smtClean="0"/>
              <a:t>elemen</a:t>
            </a:r>
            <a:r>
              <a:rPr lang="en-US" sz="1600" dirty="0" smtClean="0"/>
              <a:t> </a:t>
            </a:r>
            <a:r>
              <a:rPr lang="en-US" sz="1600" dirty="0" err="1" smtClean="0"/>
              <a:t>paham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 </a:t>
            </a:r>
            <a:r>
              <a:rPr lang="en-US" sz="1600" dirty="0" err="1" smtClean="0"/>
              <a:t>visi</a:t>
            </a:r>
            <a:r>
              <a:rPr lang="en-US" sz="1600" dirty="0" smtClean="0"/>
              <a:t> </a:t>
            </a:r>
            <a:r>
              <a:rPr lang="en-US" sz="1600" dirty="0" err="1" smtClean="0"/>
              <a:t>misi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tujuan</a:t>
            </a:r>
            <a:r>
              <a:rPr lang="en-US" sz="1600" dirty="0" smtClean="0"/>
              <a:t> </a:t>
            </a:r>
            <a:r>
              <a:rPr lang="en-US" sz="1600" dirty="0" err="1" smtClean="0"/>
              <a:t>itu</a:t>
            </a:r>
            <a:r>
              <a:rPr lang="en-US" sz="1600" dirty="0" smtClean="0"/>
              <a:t>?</a:t>
            </a:r>
          </a:p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struktur</a:t>
            </a:r>
            <a:r>
              <a:rPr lang="en-US" sz="1600" dirty="0" smtClean="0"/>
              <a:t> </a:t>
            </a:r>
            <a:r>
              <a:rPr lang="en-US" sz="1600" dirty="0" err="1" smtClean="0"/>
              <a:t>kurikulum</a:t>
            </a:r>
            <a:r>
              <a:rPr lang="en-US" sz="1600" dirty="0" smtClean="0"/>
              <a:t>, </a:t>
            </a:r>
            <a:r>
              <a:rPr lang="en-US" sz="1600" dirty="0" err="1" smtClean="0"/>
              <a:t>silabus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RPP  </a:t>
            </a:r>
            <a:r>
              <a:rPr lang="en-US" sz="1600" dirty="0" err="1" smtClean="0"/>
              <a:t>sudah</a:t>
            </a:r>
            <a:r>
              <a:rPr lang="en-US" sz="1600" dirty="0" smtClean="0"/>
              <a:t> </a:t>
            </a:r>
            <a:r>
              <a:rPr lang="en-US" sz="1600" dirty="0" err="1" smtClean="0"/>
              <a:t>tertuang</a:t>
            </a:r>
            <a:r>
              <a:rPr lang="en-US" sz="1600" dirty="0" smtClean="0"/>
              <a:t> PPLH yang </a:t>
            </a:r>
            <a:r>
              <a:rPr lang="en-US" sz="1600" dirty="0" err="1" smtClean="0"/>
              <a:t>selaras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visi</a:t>
            </a:r>
            <a:r>
              <a:rPr lang="en-US" sz="1600" dirty="0" smtClean="0"/>
              <a:t> </a:t>
            </a:r>
            <a:r>
              <a:rPr lang="en-US" sz="1600" dirty="0" err="1" smtClean="0"/>
              <a:t>misi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tujuan</a:t>
            </a:r>
            <a:r>
              <a:rPr lang="en-US" sz="1600" dirty="0" smtClean="0"/>
              <a:t>.</a:t>
            </a:r>
          </a:p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pemahaman</a:t>
            </a:r>
            <a:r>
              <a:rPr lang="en-US" sz="1600" dirty="0" smtClean="0"/>
              <a:t> PPLH </a:t>
            </a:r>
            <a:r>
              <a:rPr lang="en-US" sz="1600" dirty="0" err="1" smtClean="0"/>
              <a:t>sebagai</a:t>
            </a:r>
            <a:r>
              <a:rPr lang="en-US" sz="1600" dirty="0" smtClean="0"/>
              <a:t> </a:t>
            </a:r>
            <a:r>
              <a:rPr lang="en-US" sz="1600" dirty="0" err="1" smtClean="0"/>
              <a:t>upaya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linla</a:t>
            </a:r>
            <a:r>
              <a:rPr lang="en-US" sz="1600" dirty="0" smtClean="0"/>
              <a:t> LH </a:t>
            </a:r>
            <a:r>
              <a:rPr lang="en-US" sz="1600" dirty="0" err="1" smtClean="0"/>
              <a:t>yaitu</a:t>
            </a:r>
            <a:r>
              <a:rPr lang="en-US" sz="1600" dirty="0" smtClean="0"/>
              <a:t> </a:t>
            </a:r>
            <a:r>
              <a:rPr lang="en-US" sz="1600" dirty="0" err="1" smtClean="0"/>
              <a:t>melestarikan</a:t>
            </a:r>
            <a:r>
              <a:rPr lang="en-US" sz="1600" dirty="0" smtClean="0"/>
              <a:t>, </a:t>
            </a:r>
            <a:r>
              <a:rPr lang="en-US" sz="1600" dirty="0" err="1" smtClean="0"/>
              <a:t>mencegah</a:t>
            </a:r>
            <a:r>
              <a:rPr lang="en-US" sz="1600" dirty="0" smtClean="0"/>
              <a:t> </a:t>
            </a:r>
            <a:r>
              <a:rPr lang="en-US" sz="1600" dirty="0" err="1" smtClean="0"/>
              <a:t>pencemaran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 </a:t>
            </a:r>
            <a:r>
              <a:rPr lang="en-US" sz="1600" dirty="0" err="1" smtClean="0"/>
              <a:t>perusakan</a:t>
            </a:r>
            <a:r>
              <a:rPr lang="en-US" sz="1600" dirty="0" smtClean="0"/>
              <a:t> </a:t>
            </a:r>
            <a:r>
              <a:rPr lang="en-US" sz="1600" dirty="0" err="1" smtClean="0"/>
              <a:t>dikembangkan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indikator</a:t>
            </a:r>
            <a:r>
              <a:rPr lang="en-US" sz="1600" dirty="0" smtClean="0"/>
              <a:t> </a:t>
            </a:r>
            <a:r>
              <a:rPr lang="en-US" sz="1600" dirty="0" err="1" smtClean="0"/>
              <a:t>pembelajaran</a:t>
            </a:r>
            <a:r>
              <a:rPr lang="en-US" sz="1600" dirty="0" smtClean="0"/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90800" y="4889718"/>
            <a:ext cx="2438400" cy="18158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Ada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alokasi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dana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untuk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kegiatan</a:t>
            </a:r>
            <a:r>
              <a:rPr lang="en-US" sz="1600" dirty="0" smtClean="0">
                <a:solidFill>
                  <a:schemeClr val="dk1"/>
                </a:solidFill>
              </a:rPr>
              <a:t> PPLH </a:t>
            </a:r>
            <a:r>
              <a:rPr lang="en-US" sz="1600" dirty="0" err="1" smtClean="0">
                <a:solidFill>
                  <a:schemeClr val="dk1"/>
                </a:solidFill>
              </a:rPr>
              <a:t>sesuai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dengan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visi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misi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tujuan</a:t>
            </a:r>
            <a:endParaRPr lang="en-US" sz="1600" dirty="0" smtClean="0">
              <a:solidFill>
                <a:schemeClr val="dk1"/>
              </a:solidFill>
            </a:endParaRPr>
          </a:p>
          <a:p>
            <a:pPr marL="342900" indent="-342900">
              <a:buAutoNum type="arabicPeriod"/>
            </a:pPr>
            <a:r>
              <a:rPr lang="en-US" sz="1600" dirty="0" err="1" smtClean="0"/>
              <a:t>Kegiatan</a:t>
            </a:r>
            <a:r>
              <a:rPr lang="en-US" sz="1600" dirty="0" smtClean="0"/>
              <a:t> PPLH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terdistribusi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tiap</a:t>
            </a:r>
            <a:r>
              <a:rPr lang="en-US" sz="1600" dirty="0" smtClean="0"/>
              <a:t> </a:t>
            </a:r>
            <a:r>
              <a:rPr lang="en-US" sz="1600" dirty="0" err="1" smtClean="0"/>
              <a:t>tiap</a:t>
            </a:r>
            <a:r>
              <a:rPr lang="en-US" sz="1600" dirty="0" smtClean="0"/>
              <a:t> </a:t>
            </a:r>
            <a:r>
              <a:rPr lang="en-US" sz="1600" dirty="0" err="1" smtClean="0"/>
              <a:t>elemen</a:t>
            </a:r>
            <a:endParaRPr lang="en-US" sz="1600" dirty="0" smtClean="0">
              <a:solidFill>
                <a:schemeClr val="dk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19800" y="1600200"/>
            <a:ext cx="2558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 smtClean="0"/>
              <a:t>Verifikasi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Klarifikasi</a:t>
            </a:r>
            <a:endParaRPr lang="en-US" b="1" dirty="0"/>
          </a:p>
        </p:txBody>
      </p:sp>
      <p:sp>
        <p:nvSpPr>
          <p:cNvPr id="14" name="Rectangle 13"/>
          <p:cNvSpPr/>
          <p:nvPr/>
        </p:nvSpPr>
        <p:spPr>
          <a:xfrm>
            <a:off x="5231674" y="5105400"/>
            <a:ext cx="3772989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Apakah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ada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di</a:t>
            </a:r>
            <a:r>
              <a:rPr lang="en-US" sz="1600" dirty="0" smtClean="0">
                <a:solidFill>
                  <a:schemeClr val="dk1"/>
                </a:solidFill>
              </a:rPr>
              <a:t> RKAS?</a:t>
            </a:r>
          </a:p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ada</a:t>
            </a:r>
            <a:r>
              <a:rPr lang="en-US" sz="1600" dirty="0" smtClean="0"/>
              <a:t> </a:t>
            </a:r>
            <a:r>
              <a:rPr lang="en-US" sz="1600" dirty="0" err="1" smtClean="0"/>
              <a:t>elemen</a:t>
            </a:r>
            <a:r>
              <a:rPr lang="en-US" sz="1600" dirty="0" smtClean="0"/>
              <a:t> yang </a:t>
            </a:r>
            <a:r>
              <a:rPr lang="en-US" sz="1600" dirty="0" err="1" smtClean="0"/>
              <a:t>dimaksud</a:t>
            </a:r>
            <a:r>
              <a:rPr lang="en-US" sz="1600" dirty="0" smtClean="0"/>
              <a:t> </a:t>
            </a:r>
            <a:r>
              <a:rPr lang="en-US" sz="1600" dirty="0" err="1" smtClean="0"/>
              <a:t>memanfaatkan</a:t>
            </a:r>
            <a:r>
              <a:rPr lang="en-US" sz="1600" dirty="0" smtClean="0"/>
              <a:t> </a:t>
            </a:r>
            <a:r>
              <a:rPr lang="en-US" sz="1600" dirty="0" err="1" smtClean="0"/>
              <a:t>pembiayaan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PPLH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?</a:t>
            </a:r>
          </a:p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Apakah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ada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muncul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wujudnya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pada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komponen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ke</a:t>
            </a:r>
            <a:r>
              <a:rPr lang="en-US" sz="1600" dirty="0" smtClean="0">
                <a:solidFill>
                  <a:schemeClr val="dk1"/>
                </a:solidFill>
              </a:rPr>
              <a:t> 3 </a:t>
            </a:r>
            <a:r>
              <a:rPr lang="en-US" sz="1600" dirty="0" err="1" smtClean="0">
                <a:solidFill>
                  <a:schemeClr val="dk1"/>
                </a:solidFill>
              </a:rPr>
              <a:t>terkait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sarana</a:t>
            </a:r>
            <a:r>
              <a:rPr lang="en-US" sz="1600" dirty="0" smtClean="0">
                <a:solidFill>
                  <a:schemeClr val="dk1"/>
                </a:solidFill>
              </a:rPr>
              <a:t> PPLH?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819400" y="1600200"/>
            <a:ext cx="1924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Yang </a:t>
            </a:r>
            <a:r>
              <a:rPr lang="en-US" b="1" dirty="0" err="1" smtClean="0"/>
              <a:t>diverifikasi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APA DAN BAGAIMANA PEMBUKTIANNYA?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2362200"/>
            <a:ext cx="1828800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lphaLcPeriod"/>
            </a:pPr>
            <a:r>
              <a:rPr lang="en-US" sz="1600" dirty="0" err="1" smtClean="0">
                <a:solidFill>
                  <a:schemeClr val="dk1"/>
                </a:solidFill>
              </a:rPr>
              <a:t>Kompetensi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tenaga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pendidik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terhadap</a:t>
            </a:r>
            <a:r>
              <a:rPr lang="en-US" sz="1600" dirty="0" smtClean="0">
                <a:solidFill>
                  <a:schemeClr val="dk1"/>
                </a:solidFill>
              </a:rPr>
              <a:t> PPLH</a:t>
            </a:r>
          </a:p>
        </p:txBody>
      </p:sp>
      <p:sp>
        <p:nvSpPr>
          <p:cNvPr id="7" name="Rectangle 6"/>
          <p:cNvSpPr/>
          <p:nvPr/>
        </p:nvSpPr>
        <p:spPr>
          <a:xfrm>
            <a:off x="609600" y="4495800"/>
            <a:ext cx="1905000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b. </a:t>
            </a:r>
            <a:r>
              <a:rPr lang="en-US" sz="1600" dirty="0" err="1" smtClean="0">
                <a:solidFill>
                  <a:schemeClr val="dk1"/>
                </a:solidFill>
              </a:rPr>
              <a:t>Kegiatan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peserta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didik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dalam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pembelajaran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apakah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sudah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mencerminkan</a:t>
            </a:r>
            <a:r>
              <a:rPr lang="en-US" sz="1600" dirty="0" smtClean="0">
                <a:solidFill>
                  <a:schemeClr val="dk1"/>
                </a:solidFill>
              </a:rPr>
              <a:t> PPLH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228600" y="1676400"/>
            <a:ext cx="1828800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smtClean="0"/>
              <a:t>2. PELAKSANAAN KURIKULUM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>
          <a:xfrm>
            <a:off x="2590800" y="2286000"/>
            <a:ext cx="2438400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guru </a:t>
            </a:r>
            <a:r>
              <a:rPr lang="en-US" sz="1600" dirty="0" err="1" smtClean="0"/>
              <a:t>memahami</a:t>
            </a:r>
            <a:r>
              <a:rPr lang="en-US" sz="1600" dirty="0" smtClean="0"/>
              <a:t> PPLH </a:t>
            </a:r>
            <a:r>
              <a:rPr lang="en-US" sz="1600" dirty="0" err="1" smtClean="0"/>
              <a:t>sesuai</a:t>
            </a:r>
            <a:r>
              <a:rPr lang="en-US" sz="1600" dirty="0" smtClean="0"/>
              <a:t> </a:t>
            </a:r>
            <a:r>
              <a:rPr lang="en-US" sz="1600" dirty="0" err="1" smtClean="0"/>
              <a:t>visi</a:t>
            </a:r>
            <a:r>
              <a:rPr lang="en-US" sz="1600" dirty="0" smtClean="0"/>
              <a:t> </a:t>
            </a:r>
            <a:r>
              <a:rPr lang="en-US" sz="1600" dirty="0" err="1" smtClean="0"/>
              <a:t>misi</a:t>
            </a:r>
            <a:r>
              <a:rPr lang="en-US" sz="1600" dirty="0" smtClean="0"/>
              <a:t> </a:t>
            </a:r>
            <a:r>
              <a:rPr lang="en-US" sz="1600" dirty="0" err="1" smtClean="0"/>
              <a:t>tujuan</a:t>
            </a:r>
            <a:r>
              <a:rPr lang="en-US" sz="1600" dirty="0" smtClean="0"/>
              <a:t>.</a:t>
            </a:r>
          </a:p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Apakah</a:t>
            </a:r>
            <a:r>
              <a:rPr lang="en-US" sz="1600" dirty="0" smtClean="0">
                <a:solidFill>
                  <a:schemeClr val="dk1"/>
                </a:solidFill>
              </a:rPr>
              <a:t> guru  </a:t>
            </a:r>
            <a:r>
              <a:rPr lang="en-US" sz="1600" dirty="0" err="1" smtClean="0">
                <a:solidFill>
                  <a:schemeClr val="dk1"/>
                </a:solidFill>
              </a:rPr>
              <a:t>melaksanakan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sesuai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dengan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kurikulum</a:t>
            </a:r>
            <a:r>
              <a:rPr lang="en-US" sz="1600" dirty="0" smtClean="0">
                <a:solidFill>
                  <a:schemeClr val="dk1"/>
                </a:solidFill>
              </a:rPr>
              <a:t> ?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34000" y="2286000"/>
            <a:ext cx="3657600" cy="206210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1. </a:t>
            </a:r>
            <a:r>
              <a:rPr lang="en-US" sz="1600" dirty="0" err="1" smtClean="0"/>
              <a:t>Bagaimana</a:t>
            </a:r>
            <a:r>
              <a:rPr lang="en-US" sz="1600" dirty="0" smtClean="0"/>
              <a:t> guru </a:t>
            </a:r>
            <a:r>
              <a:rPr lang="en-US" sz="1600" dirty="0" err="1" smtClean="0"/>
              <a:t>melaksanakan</a:t>
            </a:r>
            <a:r>
              <a:rPr lang="en-US" sz="1600" dirty="0" smtClean="0"/>
              <a:t> </a:t>
            </a:r>
            <a:r>
              <a:rPr lang="en-US" sz="1600" dirty="0" err="1" smtClean="0"/>
              <a:t>proses</a:t>
            </a:r>
            <a:r>
              <a:rPr lang="en-US" sz="1600" dirty="0" smtClean="0"/>
              <a:t> </a:t>
            </a:r>
            <a:r>
              <a:rPr lang="en-US" sz="1600" dirty="0" err="1" smtClean="0"/>
              <a:t>pembelajaran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sesuai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kurikulum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memuat</a:t>
            </a:r>
            <a:r>
              <a:rPr lang="en-US" sz="1600" dirty="0" smtClean="0"/>
              <a:t> </a:t>
            </a:r>
            <a:r>
              <a:rPr lang="en-US" sz="1600" dirty="0" err="1" smtClean="0"/>
              <a:t>visi</a:t>
            </a:r>
            <a:r>
              <a:rPr lang="en-US" sz="1600" dirty="0" smtClean="0"/>
              <a:t> </a:t>
            </a:r>
            <a:r>
              <a:rPr lang="en-US" sz="1600" dirty="0" err="1" smtClean="0"/>
              <a:t>misi</a:t>
            </a:r>
            <a:r>
              <a:rPr lang="en-US" sz="1600" dirty="0" smtClean="0"/>
              <a:t> </a:t>
            </a:r>
            <a:r>
              <a:rPr lang="en-US" sz="1600" dirty="0" err="1" smtClean="0"/>
              <a:t>tujuan</a:t>
            </a:r>
            <a:r>
              <a:rPr lang="en-US" sz="1600" dirty="0" smtClean="0"/>
              <a:t> </a:t>
            </a:r>
            <a:r>
              <a:rPr lang="en-US" sz="1600" dirty="0" err="1" smtClean="0"/>
              <a:t>terkait</a:t>
            </a:r>
            <a:r>
              <a:rPr lang="en-US" sz="1600" dirty="0" smtClean="0"/>
              <a:t> PPLH?</a:t>
            </a:r>
          </a:p>
          <a:p>
            <a:pPr marL="342900" indent="-342900"/>
            <a:r>
              <a:rPr lang="en-US" sz="1600" dirty="0" smtClean="0"/>
              <a:t>2. </a:t>
            </a:r>
            <a:r>
              <a:rPr lang="en-US" sz="1600" dirty="0" err="1" smtClean="0"/>
              <a:t>Bagaimana</a:t>
            </a:r>
            <a:r>
              <a:rPr lang="en-US" sz="1600" dirty="0" smtClean="0"/>
              <a:t> guru </a:t>
            </a:r>
            <a:r>
              <a:rPr lang="en-US" sz="1600" dirty="0" err="1" smtClean="0"/>
              <a:t>mengembangkan</a:t>
            </a:r>
            <a:r>
              <a:rPr lang="en-US" sz="1600" dirty="0" smtClean="0"/>
              <a:t> </a:t>
            </a:r>
            <a:r>
              <a:rPr lang="en-US" sz="1600" dirty="0" err="1" smtClean="0"/>
              <a:t>strategi</a:t>
            </a:r>
            <a:r>
              <a:rPr lang="en-US" sz="1600" dirty="0" smtClean="0"/>
              <a:t> </a:t>
            </a:r>
            <a:r>
              <a:rPr lang="en-US" sz="1600" dirty="0" err="1" smtClean="0"/>
              <a:t>pembelajaran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terkait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PPLH </a:t>
            </a:r>
            <a:r>
              <a:rPr lang="en-US" sz="1600" dirty="0" err="1" smtClean="0"/>
              <a:t>selaras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visi</a:t>
            </a:r>
            <a:r>
              <a:rPr lang="en-US" sz="1600" dirty="0" smtClean="0"/>
              <a:t> </a:t>
            </a:r>
            <a:r>
              <a:rPr lang="en-US" sz="1600" dirty="0" err="1" smtClean="0"/>
              <a:t>misi</a:t>
            </a:r>
            <a:r>
              <a:rPr lang="en-US" sz="1600" dirty="0" smtClean="0"/>
              <a:t> </a:t>
            </a:r>
            <a:r>
              <a:rPr lang="en-US" sz="1600" dirty="0" err="1" smtClean="0"/>
              <a:t>tujuan</a:t>
            </a:r>
            <a:r>
              <a:rPr lang="en-US" sz="1600" dirty="0" smtClean="0"/>
              <a:t>? </a:t>
            </a:r>
            <a:r>
              <a:rPr lang="en-US" sz="1600" dirty="0" err="1" smtClean="0"/>
              <a:t>dan</a:t>
            </a:r>
            <a:r>
              <a:rPr lang="en-US" sz="1600" dirty="0" smtClean="0"/>
              <a:t>  </a:t>
            </a:r>
            <a:r>
              <a:rPr lang="en-US" sz="1600" dirty="0" err="1" smtClean="0"/>
              <a:t>perusakan</a:t>
            </a:r>
            <a:r>
              <a:rPr lang="en-US" sz="1600" dirty="0" smtClean="0"/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67000" y="4495800"/>
            <a:ext cx="2438400" cy="230832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Ada</a:t>
            </a:r>
            <a:r>
              <a:rPr lang="en-US" sz="1600" dirty="0" err="1" smtClean="0"/>
              <a:t>kah</a:t>
            </a:r>
            <a:r>
              <a:rPr lang="en-US" sz="1600" dirty="0" smtClean="0"/>
              <a:t> </a:t>
            </a:r>
            <a:r>
              <a:rPr lang="en-US" sz="1600" dirty="0" err="1" smtClean="0"/>
              <a:t>peserta</a:t>
            </a:r>
            <a:r>
              <a:rPr lang="en-US" sz="1600" dirty="0" smtClean="0"/>
              <a:t> </a:t>
            </a:r>
            <a:r>
              <a:rPr lang="en-US" sz="1600" dirty="0" err="1" smtClean="0"/>
              <a:t>didik</a:t>
            </a:r>
            <a:r>
              <a:rPr lang="en-US" sz="1600" dirty="0" smtClean="0"/>
              <a:t> </a:t>
            </a:r>
            <a:r>
              <a:rPr lang="en-US" sz="1600" dirty="0" err="1" smtClean="0"/>
              <a:t>paham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 </a:t>
            </a:r>
            <a:r>
              <a:rPr lang="en-US" sz="1600" dirty="0" err="1" smtClean="0"/>
              <a:t>substansi</a:t>
            </a:r>
            <a:r>
              <a:rPr lang="en-US" sz="1600" dirty="0" smtClean="0"/>
              <a:t> PPLH </a:t>
            </a:r>
            <a:r>
              <a:rPr lang="en-US" sz="1600" dirty="0" err="1" smtClean="0"/>
              <a:t>sesuai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 </a:t>
            </a:r>
            <a:r>
              <a:rPr lang="en-US" sz="1600" dirty="0" err="1" smtClean="0"/>
              <a:t>visi</a:t>
            </a:r>
            <a:r>
              <a:rPr lang="en-US" sz="1600" dirty="0" smtClean="0"/>
              <a:t> </a:t>
            </a:r>
            <a:r>
              <a:rPr lang="en-US" sz="1600" dirty="0" err="1" smtClean="0"/>
              <a:t>misi</a:t>
            </a:r>
            <a:r>
              <a:rPr lang="en-US" sz="1600" dirty="0" smtClean="0"/>
              <a:t> </a:t>
            </a:r>
            <a:r>
              <a:rPr lang="en-US" sz="1600" dirty="0" err="1" smtClean="0"/>
              <a:t>tujuan</a:t>
            </a:r>
            <a:r>
              <a:rPr lang="en-US" sz="1600" dirty="0" smtClean="0"/>
              <a:t>? </a:t>
            </a:r>
            <a:endParaRPr lang="en-US" sz="1600" dirty="0" smtClean="0">
              <a:solidFill>
                <a:schemeClr val="dk1"/>
              </a:solidFill>
            </a:endParaRPr>
          </a:p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peserta</a:t>
            </a:r>
            <a:r>
              <a:rPr lang="en-US" sz="1600" dirty="0" smtClean="0"/>
              <a:t> </a:t>
            </a:r>
            <a:r>
              <a:rPr lang="en-US" sz="1600" dirty="0" err="1" smtClean="0"/>
              <a:t>didik</a:t>
            </a:r>
            <a:r>
              <a:rPr lang="en-US" sz="1600" dirty="0" smtClean="0"/>
              <a:t> </a:t>
            </a:r>
            <a:r>
              <a:rPr lang="en-US" sz="1600" dirty="0" err="1" smtClean="0"/>
              <a:t>ada</a:t>
            </a:r>
            <a:r>
              <a:rPr lang="en-US" sz="1600" dirty="0" smtClean="0"/>
              <a:t> </a:t>
            </a:r>
            <a:r>
              <a:rPr lang="en-US" sz="1600" dirty="0" err="1" smtClean="0"/>
              <a:t>menghasilkan</a:t>
            </a:r>
            <a:r>
              <a:rPr lang="en-US" sz="1600" dirty="0" smtClean="0"/>
              <a:t> </a:t>
            </a:r>
            <a:r>
              <a:rPr lang="en-US" sz="1600" dirty="0" err="1" smtClean="0"/>
              <a:t>karya</a:t>
            </a:r>
            <a:r>
              <a:rPr lang="en-US" sz="1600" dirty="0" smtClean="0"/>
              <a:t> </a:t>
            </a:r>
            <a:r>
              <a:rPr lang="en-US" sz="1600" dirty="0" err="1" smtClean="0"/>
              <a:t>nyata</a:t>
            </a:r>
            <a:r>
              <a:rPr lang="en-US" sz="1600" dirty="0" smtClean="0"/>
              <a:t> yang </a:t>
            </a:r>
            <a:r>
              <a:rPr lang="en-US" sz="1600" dirty="0" err="1" smtClean="0"/>
              <a:t>terkait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PPLH?</a:t>
            </a:r>
            <a:endParaRPr lang="en-US" sz="1600" dirty="0" smtClean="0">
              <a:solidFill>
                <a:schemeClr val="dk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19800" y="1600200"/>
            <a:ext cx="2558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 smtClean="0"/>
              <a:t>Verifikasi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Klarifikasi</a:t>
            </a:r>
            <a:endParaRPr lang="en-US" b="1" dirty="0"/>
          </a:p>
        </p:txBody>
      </p:sp>
      <p:sp>
        <p:nvSpPr>
          <p:cNvPr id="14" name="Rectangle 13"/>
          <p:cNvSpPr/>
          <p:nvPr/>
        </p:nvSpPr>
        <p:spPr>
          <a:xfrm>
            <a:off x="5334000" y="4495800"/>
            <a:ext cx="3657600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Bagaimanakah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pemahaman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peserta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didik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terhadap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upaya</a:t>
            </a:r>
            <a:r>
              <a:rPr lang="en-US" sz="1600" dirty="0" smtClean="0">
                <a:solidFill>
                  <a:schemeClr val="dk1"/>
                </a:solidFill>
              </a:rPr>
              <a:t> PPLH? </a:t>
            </a:r>
          </a:p>
          <a:p>
            <a:pPr marL="342900" indent="-342900">
              <a:buAutoNum type="arabicPeriod"/>
            </a:pPr>
            <a:r>
              <a:rPr lang="en-US" sz="1600" dirty="0" err="1" smtClean="0"/>
              <a:t>Bagaimakah</a:t>
            </a:r>
            <a:r>
              <a:rPr lang="en-US" sz="1600" dirty="0" smtClean="0"/>
              <a:t> </a:t>
            </a:r>
            <a:r>
              <a:rPr lang="en-US" sz="1600" dirty="0" err="1" smtClean="0"/>
              <a:t>kegiatan</a:t>
            </a:r>
            <a:r>
              <a:rPr lang="en-US" sz="1600" dirty="0" smtClean="0"/>
              <a:t> </a:t>
            </a:r>
            <a:r>
              <a:rPr lang="en-US" sz="1600" dirty="0" err="1" smtClean="0"/>
              <a:t>nyata</a:t>
            </a:r>
            <a:r>
              <a:rPr lang="en-US" sz="1600" dirty="0" smtClean="0"/>
              <a:t> </a:t>
            </a:r>
            <a:r>
              <a:rPr lang="en-US" sz="1600" dirty="0" err="1" smtClean="0"/>
              <a:t>siswa</a:t>
            </a:r>
            <a:r>
              <a:rPr lang="en-US" sz="1600" dirty="0" smtClean="0"/>
              <a:t> </a:t>
            </a:r>
            <a:r>
              <a:rPr lang="en-US" sz="1600" dirty="0" err="1" smtClean="0"/>
              <a:t>didik</a:t>
            </a:r>
            <a:r>
              <a:rPr lang="en-US" sz="1600" dirty="0" smtClean="0"/>
              <a:t> </a:t>
            </a:r>
            <a:r>
              <a:rPr lang="en-US" sz="1600" dirty="0" err="1" smtClean="0"/>
              <a:t>sebagai</a:t>
            </a:r>
            <a:r>
              <a:rPr lang="en-US" sz="1600" dirty="0" smtClean="0"/>
              <a:t> </a:t>
            </a:r>
            <a:r>
              <a:rPr lang="en-US" sz="1600" dirty="0" err="1" smtClean="0"/>
              <a:t>hasil</a:t>
            </a:r>
            <a:r>
              <a:rPr lang="en-US" sz="1600" dirty="0" smtClean="0"/>
              <a:t> </a:t>
            </a:r>
            <a:r>
              <a:rPr lang="en-US" sz="1600" dirty="0" err="1" smtClean="0"/>
              <a:t>pembelajaran</a:t>
            </a:r>
            <a:r>
              <a:rPr lang="en-US" sz="1600" dirty="0" smtClean="0"/>
              <a:t> </a:t>
            </a:r>
            <a:r>
              <a:rPr lang="en-US" sz="1600" dirty="0" err="1" smtClean="0"/>
              <a:t>menerapkan</a:t>
            </a:r>
            <a:r>
              <a:rPr lang="en-US" sz="1600" dirty="0" smtClean="0"/>
              <a:t> </a:t>
            </a:r>
            <a:r>
              <a:rPr lang="en-US" sz="1600" dirty="0" err="1" smtClean="0"/>
              <a:t>konsep</a:t>
            </a:r>
            <a:r>
              <a:rPr lang="en-US" sz="1600" dirty="0" smtClean="0"/>
              <a:t> PPLH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kehidupan</a:t>
            </a:r>
            <a:r>
              <a:rPr lang="en-US" sz="1600" dirty="0" smtClean="0"/>
              <a:t> </a:t>
            </a:r>
            <a:r>
              <a:rPr lang="en-US" sz="1600" dirty="0" err="1" smtClean="0"/>
              <a:t>sehari</a:t>
            </a:r>
            <a:r>
              <a:rPr lang="en-US" sz="1600" dirty="0" smtClean="0"/>
              <a:t> </a:t>
            </a:r>
            <a:r>
              <a:rPr lang="en-US" sz="1600" dirty="0" err="1" smtClean="0"/>
              <a:t>hari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sekolah</a:t>
            </a:r>
            <a:r>
              <a:rPr lang="en-US" sz="1600" dirty="0" smtClean="0"/>
              <a:t>? </a:t>
            </a:r>
            <a:endParaRPr lang="en-US" sz="1600" dirty="0" smtClean="0">
              <a:solidFill>
                <a:schemeClr val="dk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19400" y="1600200"/>
            <a:ext cx="1924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Yang </a:t>
            </a:r>
            <a:r>
              <a:rPr lang="en-US" b="1" dirty="0" err="1" smtClean="0"/>
              <a:t>diverifikasi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APA DAN BAGAIMANA PEMBUKTIANNYA?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2667000"/>
            <a:ext cx="1828800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lphaLcPeriod"/>
            </a:pPr>
            <a:r>
              <a:rPr lang="en-US" sz="1600" dirty="0" err="1" smtClean="0">
                <a:solidFill>
                  <a:schemeClr val="dk1"/>
                </a:solidFill>
              </a:rPr>
              <a:t>Perecanaan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dalam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hal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kegiatan</a:t>
            </a:r>
            <a:r>
              <a:rPr lang="en-US" sz="1600" dirty="0" smtClean="0">
                <a:solidFill>
                  <a:schemeClr val="dk1"/>
                </a:solidFill>
              </a:rPr>
              <a:t> PPLH</a:t>
            </a:r>
          </a:p>
        </p:txBody>
      </p:sp>
      <p:sp>
        <p:nvSpPr>
          <p:cNvPr id="7" name="Rectangle 6"/>
          <p:cNvSpPr/>
          <p:nvPr/>
        </p:nvSpPr>
        <p:spPr>
          <a:xfrm>
            <a:off x="609600" y="4648200"/>
            <a:ext cx="1905000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b.  </a:t>
            </a:r>
            <a:r>
              <a:rPr lang="en-US" sz="1600" dirty="0" err="1" smtClean="0">
                <a:solidFill>
                  <a:schemeClr val="dk1"/>
                </a:solidFill>
              </a:rPr>
              <a:t>Menjalin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kemitraan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228600" y="1676400"/>
            <a:ext cx="1828800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smtClean="0"/>
              <a:t>3. KEGIATAN PPLH BERBASIS PARTISIPASI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>
          <a:xfrm>
            <a:off x="2667000" y="2286000"/>
            <a:ext cx="2819400" cy="18158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ada</a:t>
            </a:r>
            <a:r>
              <a:rPr lang="en-US" sz="1600" dirty="0" smtClean="0"/>
              <a:t> </a:t>
            </a:r>
            <a:r>
              <a:rPr lang="en-US" sz="1600" dirty="0" err="1" smtClean="0"/>
              <a:t>upaya</a:t>
            </a:r>
            <a:r>
              <a:rPr lang="en-US" sz="1600" dirty="0" smtClean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melibatkan</a:t>
            </a:r>
            <a:r>
              <a:rPr lang="en-US" sz="1600" dirty="0" smtClean="0"/>
              <a:t> </a:t>
            </a:r>
            <a:r>
              <a:rPr lang="en-US" sz="1600" dirty="0" err="1" smtClean="0"/>
              <a:t>semua</a:t>
            </a:r>
            <a:r>
              <a:rPr lang="en-US" sz="1600" dirty="0" smtClean="0"/>
              <a:t> </a:t>
            </a:r>
            <a:r>
              <a:rPr lang="en-US" sz="1600" dirty="0" err="1" smtClean="0"/>
              <a:t>pihak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pihak</a:t>
            </a:r>
            <a:r>
              <a:rPr lang="en-US" sz="1600" dirty="0" smtClean="0"/>
              <a:t> </a:t>
            </a:r>
            <a:r>
              <a:rPr lang="en-US" sz="1600" dirty="0" err="1" smtClean="0"/>
              <a:t>sekolah</a:t>
            </a:r>
            <a:r>
              <a:rPr lang="en-US" sz="1600" dirty="0" smtClean="0"/>
              <a:t> 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hal</a:t>
            </a:r>
            <a:r>
              <a:rPr lang="en-US" sz="1600" dirty="0" smtClean="0"/>
              <a:t> </a:t>
            </a:r>
            <a:r>
              <a:rPr lang="en-US" sz="1600" dirty="0" err="1" smtClean="0"/>
              <a:t>merencanakan</a:t>
            </a:r>
            <a:r>
              <a:rPr lang="en-US" sz="1600" dirty="0" smtClean="0"/>
              <a:t> </a:t>
            </a:r>
            <a:r>
              <a:rPr lang="en-US" sz="1600" dirty="0" err="1" smtClean="0"/>
              <a:t>kegiatan</a:t>
            </a:r>
            <a:r>
              <a:rPr lang="en-US" sz="1600" dirty="0" smtClean="0"/>
              <a:t> PPLH? .</a:t>
            </a:r>
          </a:p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Bagaimana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keterlibatan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mereka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itu</a:t>
            </a:r>
            <a:r>
              <a:rPr lang="en-US" sz="1600" dirty="0" smtClean="0">
                <a:solidFill>
                  <a:schemeClr val="dk1"/>
                </a:solidFill>
              </a:rPr>
              <a:t> ?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91200" y="2286000"/>
            <a:ext cx="3200400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1.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hal</a:t>
            </a:r>
            <a:r>
              <a:rPr lang="en-US" sz="1600" dirty="0" smtClean="0"/>
              <a:t> </a:t>
            </a:r>
            <a:r>
              <a:rPr lang="en-US" sz="1600" dirty="0" err="1" smtClean="0"/>
              <a:t>apa</a:t>
            </a:r>
            <a:r>
              <a:rPr lang="en-US" sz="1600" dirty="0" smtClean="0"/>
              <a:t> </a:t>
            </a:r>
            <a:r>
              <a:rPr lang="en-US" sz="1600" dirty="0" err="1" smtClean="0"/>
              <a:t>saja</a:t>
            </a:r>
            <a:r>
              <a:rPr lang="en-US" sz="1600" dirty="0" smtClean="0"/>
              <a:t> </a:t>
            </a:r>
            <a:r>
              <a:rPr lang="en-US" sz="1600" dirty="0" err="1" smtClean="0"/>
              <a:t>partisipasi</a:t>
            </a:r>
            <a:r>
              <a:rPr lang="en-US" sz="1600" dirty="0" smtClean="0"/>
              <a:t> </a:t>
            </a:r>
            <a:r>
              <a:rPr lang="en-US" sz="1600" dirty="0" err="1" smtClean="0"/>
              <a:t>itu</a:t>
            </a:r>
            <a:r>
              <a:rPr lang="en-US" sz="1600" dirty="0" smtClean="0"/>
              <a:t> </a:t>
            </a:r>
            <a:r>
              <a:rPr lang="en-US" sz="1600" dirty="0" err="1" smtClean="0"/>
              <a:t>ada</a:t>
            </a:r>
            <a:r>
              <a:rPr lang="en-US" sz="1600" dirty="0" smtClean="0"/>
              <a:t> </a:t>
            </a:r>
            <a:r>
              <a:rPr lang="en-US" sz="1600" dirty="0" err="1" smtClean="0"/>
              <a:t>terwujud</a:t>
            </a:r>
            <a:r>
              <a:rPr lang="en-US" sz="1600" dirty="0" smtClean="0"/>
              <a:t>?</a:t>
            </a:r>
          </a:p>
          <a:p>
            <a:pPr marL="342900" indent="-342900"/>
            <a:r>
              <a:rPr lang="en-US" sz="1600" dirty="0" smtClean="0"/>
              <a:t>2. </a:t>
            </a:r>
            <a:r>
              <a:rPr lang="en-US" sz="1600" dirty="0" err="1" smtClean="0"/>
              <a:t>Adakah</a:t>
            </a:r>
            <a:r>
              <a:rPr lang="en-US" sz="1600" dirty="0" smtClean="0"/>
              <a:t> </a:t>
            </a:r>
            <a:r>
              <a:rPr lang="en-US" sz="1600" dirty="0" err="1" smtClean="0"/>
              <a:t>hubungan</a:t>
            </a:r>
            <a:r>
              <a:rPr lang="en-US" sz="1600" dirty="0" smtClean="0"/>
              <a:t> </a:t>
            </a:r>
            <a:r>
              <a:rPr lang="en-US" sz="1600" dirty="0" err="1" smtClean="0"/>
              <a:t>antara</a:t>
            </a:r>
            <a:r>
              <a:rPr lang="en-US" sz="1600" dirty="0" smtClean="0"/>
              <a:t> </a:t>
            </a:r>
            <a:r>
              <a:rPr lang="en-US" sz="1600" dirty="0" err="1" smtClean="0"/>
              <a:t>perencanaan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partisipatif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visi</a:t>
            </a:r>
            <a:r>
              <a:rPr lang="en-US" sz="1600" dirty="0" smtClean="0"/>
              <a:t> </a:t>
            </a:r>
            <a:r>
              <a:rPr lang="en-US" sz="1600" dirty="0" err="1" smtClean="0"/>
              <a:t>misi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tujuan</a:t>
            </a:r>
            <a:r>
              <a:rPr lang="en-US" sz="1600" dirty="0" smtClean="0"/>
              <a:t>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67000" y="4572000"/>
            <a:ext cx="2895600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Adakah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pihak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sekolah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mengupayakan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terbangunnya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partisipatif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dalam</a:t>
            </a:r>
            <a:r>
              <a:rPr lang="en-US" sz="1600" dirty="0" smtClean="0">
                <a:solidFill>
                  <a:schemeClr val="dk1"/>
                </a:solidFill>
              </a:rPr>
              <a:t> PPLH?</a:t>
            </a:r>
          </a:p>
          <a:p>
            <a:pPr marL="342900" indent="-342900">
              <a:buAutoNum type="arabicPeriod"/>
            </a:pPr>
            <a:r>
              <a:rPr lang="en-US" sz="1600" dirty="0" err="1" smtClean="0"/>
              <a:t>Siapa</a:t>
            </a:r>
            <a:r>
              <a:rPr lang="en-US" sz="1600" dirty="0" smtClean="0"/>
              <a:t> </a:t>
            </a:r>
            <a:r>
              <a:rPr lang="en-US" sz="1600" dirty="0" err="1" smtClean="0"/>
              <a:t>sajakah</a:t>
            </a:r>
            <a:r>
              <a:rPr lang="en-US" sz="1600" dirty="0" smtClean="0"/>
              <a:t> </a:t>
            </a:r>
            <a:r>
              <a:rPr lang="en-US" sz="1600" dirty="0" err="1" smtClean="0"/>
              <a:t>pihak</a:t>
            </a:r>
            <a:r>
              <a:rPr lang="en-US" sz="1600" dirty="0" smtClean="0"/>
              <a:t> </a:t>
            </a:r>
            <a:r>
              <a:rPr lang="en-US" sz="1600" dirty="0" err="1" smtClean="0"/>
              <a:t>i</a:t>
            </a:r>
            <a:endParaRPr lang="en-US" sz="16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6019800" y="1600200"/>
            <a:ext cx="2558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 smtClean="0"/>
              <a:t>Verifikasi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Klarifikasi</a:t>
            </a:r>
            <a:endParaRPr lang="en-US" b="1" dirty="0"/>
          </a:p>
        </p:txBody>
      </p:sp>
      <p:sp>
        <p:nvSpPr>
          <p:cNvPr id="14" name="Rectangle 13"/>
          <p:cNvSpPr/>
          <p:nvPr/>
        </p:nvSpPr>
        <p:spPr>
          <a:xfrm>
            <a:off x="5715000" y="4495800"/>
            <a:ext cx="3276600" cy="18158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Bagaimanakah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/>
              <a:t>bentuk</a:t>
            </a:r>
            <a:r>
              <a:rPr lang="en-US" sz="1600" dirty="0" smtClean="0"/>
              <a:t> </a:t>
            </a:r>
            <a:r>
              <a:rPr lang="en-US" sz="1600" dirty="0" err="1" smtClean="0"/>
              <a:t>kemitraan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dibangun</a:t>
            </a:r>
            <a:r>
              <a:rPr lang="en-US" sz="1600" dirty="0" smtClean="0"/>
              <a:t> </a:t>
            </a:r>
            <a:r>
              <a:rPr lang="en-US" sz="1600" dirty="0" err="1" smtClean="0"/>
              <a:t>itu</a:t>
            </a:r>
            <a:r>
              <a:rPr lang="en-US" sz="1600" dirty="0" smtClean="0"/>
              <a:t>? </a:t>
            </a:r>
          </a:p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hasil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pengelolaan</a:t>
            </a:r>
            <a:r>
              <a:rPr lang="en-US" sz="1600" dirty="0" smtClean="0"/>
              <a:t> </a:t>
            </a:r>
            <a:r>
              <a:rPr lang="en-US" sz="1600" dirty="0" err="1" smtClean="0"/>
              <a:t>partisipatif</a:t>
            </a:r>
            <a:r>
              <a:rPr lang="en-US" sz="1600" dirty="0" smtClean="0"/>
              <a:t> </a:t>
            </a:r>
            <a:r>
              <a:rPr lang="en-US" sz="1600" dirty="0" err="1" smtClean="0"/>
              <a:t>itu</a:t>
            </a:r>
            <a:r>
              <a:rPr lang="en-US" sz="1600" dirty="0" smtClean="0"/>
              <a:t>? </a:t>
            </a:r>
          </a:p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ada</a:t>
            </a:r>
            <a:r>
              <a:rPr lang="en-US" sz="1600" dirty="0" smtClean="0"/>
              <a:t> </a:t>
            </a:r>
            <a:r>
              <a:rPr lang="en-US" sz="1600" dirty="0"/>
              <a:t> </a:t>
            </a:r>
            <a:r>
              <a:rPr lang="en-US" sz="1600" dirty="0" err="1" smtClean="0"/>
              <a:t>partisipatif</a:t>
            </a:r>
            <a:r>
              <a:rPr lang="en-US" sz="1600" dirty="0" smtClean="0"/>
              <a:t> yang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keluar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sebaliknya</a:t>
            </a:r>
            <a:r>
              <a:rPr lang="en-US" sz="1600" dirty="0" smtClean="0"/>
              <a:t>? </a:t>
            </a:r>
            <a:endParaRPr lang="en-US" sz="1600" dirty="0" smtClean="0">
              <a:solidFill>
                <a:schemeClr val="dk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19400" y="1600200"/>
            <a:ext cx="1924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Yang </a:t>
            </a:r>
            <a:r>
              <a:rPr lang="en-US" b="1" dirty="0" err="1" smtClean="0"/>
              <a:t>diverifikasi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APA DAN BAGAIMANA PEMBUKTIANNYA?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3137263"/>
            <a:ext cx="1828800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lphaLcPeriod"/>
            </a:pPr>
            <a:r>
              <a:rPr lang="en-US" sz="1600" dirty="0" err="1" smtClean="0">
                <a:solidFill>
                  <a:schemeClr val="dk1"/>
                </a:solidFill>
              </a:rPr>
              <a:t>Ketersediaan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sarana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ramah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lingkungan</a:t>
            </a:r>
            <a:endParaRPr lang="en-US" sz="1600" dirty="0" smtClean="0">
              <a:solidFill>
                <a:schemeClr val="dk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0" y="4765767"/>
            <a:ext cx="1905000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/>
              <a:t>b.  </a:t>
            </a:r>
            <a:r>
              <a:rPr lang="en-US" sz="1600" dirty="0" err="1" smtClean="0"/>
              <a:t>Peningkatan</a:t>
            </a:r>
            <a:r>
              <a:rPr lang="en-US" sz="1600" dirty="0" smtClean="0"/>
              <a:t> </a:t>
            </a:r>
            <a:r>
              <a:rPr lang="en-US" sz="1600" dirty="0" err="1" smtClean="0"/>
              <a:t>kualitas</a:t>
            </a:r>
            <a:r>
              <a:rPr lang="en-US" sz="1600" dirty="0" smtClean="0"/>
              <a:t>  </a:t>
            </a:r>
            <a:r>
              <a:rPr lang="en-US" sz="1600" dirty="0" err="1" smtClean="0"/>
              <a:t>pengelolaan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pemanfaatan</a:t>
            </a:r>
            <a:r>
              <a:rPr lang="en-US" sz="1600" dirty="0" smtClean="0"/>
              <a:t> </a:t>
            </a:r>
            <a:r>
              <a:rPr lang="en-US" sz="1600" dirty="0" err="1" smtClean="0"/>
              <a:t>sarana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228600" y="1676400"/>
            <a:ext cx="1828800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smtClean="0"/>
              <a:t>4. PENGELOLAAN SARANA PENDUKUNG RAMAH LINGKUNGAN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>
          <a:xfrm>
            <a:off x="2667000" y="3124200"/>
            <a:ext cx="2819400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/>
              <a:t>Adakah</a:t>
            </a:r>
            <a:r>
              <a:rPr lang="en-US" sz="1600" dirty="0" smtClean="0"/>
              <a:t> </a:t>
            </a:r>
            <a:r>
              <a:rPr lang="en-US" sz="1600" dirty="0" err="1" smtClean="0"/>
              <a:t>sarana</a:t>
            </a:r>
            <a:r>
              <a:rPr lang="en-US" sz="1600" dirty="0" smtClean="0"/>
              <a:t> </a:t>
            </a:r>
            <a:r>
              <a:rPr lang="en-US" sz="1600" dirty="0" err="1" smtClean="0"/>
              <a:t>ramah</a:t>
            </a:r>
            <a:r>
              <a:rPr lang="en-US" sz="1600" dirty="0" smtClean="0"/>
              <a:t> </a:t>
            </a:r>
            <a:r>
              <a:rPr lang="en-US" sz="1600" dirty="0" err="1" smtClean="0"/>
              <a:t>lingkungan</a:t>
            </a:r>
            <a:r>
              <a:rPr lang="en-US" sz="1600" dirty="0" smtClean="0"/>
              <a:t> </a:t>
            </a:r>
            <a:r>
              <a:rPr lang="en-US" sz="1600" dirty="0" err="1" smtClean="0"/>
              <a:t>tersedia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sekolah</a:t>
            </a:r>
            <a:r>
              <a:rPr lang="en-US" sz="1600" dirty="0" smtClean="0"/>
              <a:t>?</a:t>
            </a:r>
          </a:p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ada</a:t>
            </a:r>
            <a:r>
              <a:rPr lang="en-US" sz="1600" dirty="0" smtClean="0"/>
              <a:t> </a:t>
            </a:r>
            <a:r>
              <a:rPr lang="en-US" sz="1600" dirty="0" err="1" smtClean="0"/>
              <a:t>dimanfaatkan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baik</a:t>
            </a:r>
            <a:r>
              <a:rPr lang="en-US" sz="1600" dirty="0" smtClean="0"/>
              <a:t>? </a:t>
            </a:r>
            <a:endParaRPr lang="en-US" sz="1600" dirty="0" smtClean="0">
              <a:solidFill>
                <a:schemeClr val="dk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38800" y="3124200"/>
            <a:ext cx="3200400" cy="15696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/>
              <a:t>Bagaimana</a:t>
            </a:r>
            <a:r>
              <a:rPr lang="en-US" sz="1600" dirty="0" smtClean="0"/>
              <a:t> </a:t>
            </a:r>
            <a:r>
              <a:rPr lang="en-US" sz="1600" dirty="0" err="1" smtClean="0"/>
              <a:t>pemanfaatan</a:t>
            </a:r>
            <a:r>
              <a:rPr lang="en-US" sz="1600" dirty="0" smtClean="0"/>
              <a:t> saran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utk</a:t>
            </a:r>
            <a:r>
              <a:rPr lang="en-US" sz="1600" dirty="0" smtClean="0"/>
              <a:t> </a:t>
            </a:r>
            <a:r>
              <a:rPr lang="en-US" sz="1600" dirty="0" err="1" smtClean="0"/>
              <a:t>mengatasi</a:t>
            </a:r>
            <a:r>
              <a:rPr lang="en-US" sz="1600" dirty="0" smtClean="0"/>
              <a:t> </a:t>
            </a:r>
            <a:r>
              <a:rPr lang="en-US" sz="1600" dirty="0" err="1" smtClean="0"/>
              <a:t>masalah</a:t>
            </a:r>
            <a:r>
              <a:rPr lang="en-US" sz="1600" dirty="0" smtClean="0"/>
              <a:t> LH?</a:t>
            </a:r>
          </a:p>
          <a:p>
            <a:pPr marL="342900" indent="-342900">
              <a:buAutoNum type="arabicPeriod"/>
            </a:pPr>
            <a:r>
              <a:rPr lang="en-US" sz="1600" dirty="0" err="1" smtClean="0"/>
              <a:t>Bagaimana</a:t>
            </a:r>
            <a:r>
              <a:rPr lang="en-US" sz="1600" dirty="0" smtClean="0"/>
              <a:t> </a:t>
            </a:r>
            <a:r>
              <a:rPr lang="en-US" sz="1600" dirty="0" err="1" smtClean="0"/>
              <a:t>pemanfaatan</a:t>
            </a:r>
            <a:r>
              <a:rPr lang="en-US" sz="1600" dirty="0" smtClean="0"/>
              <a:t> </a:t>
            </a:r>
            <a:r>
              <a:rPr lang="en-US" sz="1600" dirty="0" err="1" smtClean="0"/>
              <a:t>sarana</a:t>
            </a:r>
            <a:r>
              <a:rPr lang="en-US" sz="1600" dirty="0" smtClean="0"/>
              <a:t> 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sebagai</a:t>
            </a:r>
            <a:r>
              <a:rPr lang="en-US" sz="1600" dirty="0" smtClean="0"/>
              <a:t> media </a:t>
            </a:r>
            <a:r>
              <a:rPr lang="en-US" sz="1600" dirty="0" err="1" smtClean="0"/>
              <a:t>belajar</a:t>
            </a:r>
            <a:r>
              <a:rPr lang="en-US" sz="1600" dirty="0" smtClean="0"/>
              <a:t>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67000" y="4800865"/>
            <a:ext cx="2895600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Adakah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sistem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kelola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err="1" smtClean="0">
                <a:solidFill>
                  <a:schemeClr val="dk1"/>
                </a:solidFill>
              </a:rPr>
              <a:t>terhadap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sarana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</a:rPr>
              <a:t>itu</a:t>
            </a:r>
            <a:r>
              <a:rPr lang="en-US" sz="1600" dirty="0" smtClean="0">
                <a:solidFill>
                  <a:schemeClr val="dk1"/>
                </a:solidFill>
              </a:rPr>
              <a:t>?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19800" y="1600200"/>
            <a:ext cx="2558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 smtClean="0"/>
              <a:t>Verifikasi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Klarifikasi</a:t>
            </a:r>
            <a:endParaRPr lang="en-US" b="1" dirty="0"/>
          </a:p>
        </p:txBody>
      </p:sp>
      <p:sp>
        <p:nvSpPr>
          <p:cNvPr id="14" name="Rectangle 13"/>
          <p:cNvSpPr/>
          <p:nvPr/>
        </p:nvSpPr>
        <p:spPr>
          <a:xfrm>
            <a:off x="5638800" y="4813518"/>
            <a:ext cx="3276600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err="1" smtClean="0">
                <a:solidFill>
                  <a:schemeClr val="dk1"/>
                </a:solidFill>
              </a:rPr>
              <a:t>Bagaimanakah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 err="1" smtClean="0"/>
              <a:t>bentuk</a:t>
            </a:r>
            <a:r>
              <a:rPr lang="en-US" sz="1600" dirty="0" smtClean="0"/>
              <a:t> </a:t>
            </a:r>
            <a:r>
              <a:rPr lang="en-US" sz="1600" dirty="0" err="1" smtClean="0"/>
              <a:t>struktur</a:t>
            </a:r>
            <a:r>
              <a:rPr lang="en-US" sz="1600" dirty="0" smtClean="0"/>
              <a:t> </a:t>
            </a:r>
            <a:r>
              <a:rPr lang="en-US" sz="1600" dirty="0" err="1" smtClean="0"/>
              <a:t>pengelolaan</a:t>
            </a:r>
            <a:r>
              <a:rPr lang="en-US" sz="1600" dirty="0" smtClean="0"/>
              <a:t> </a:t>
            </a:r>
            <a:r>
              <a:rPr lang="en-US" sz="1600" dirty="0" err="1" smtClean="0"/>
              <a:t>sarana</a:t>
            </a:r>
            <a:r>
              <a:rPr lang="en-US" sz="1600" dirty="0" smtClean="0"/>
              <a:t> yang </a:t>
            </a:r>
            <a:r>
              <a:rPr lang="en-US" sz="1600" dirty="0" err="1" smtClean="0"/>
              <a:t>ada</a:t>
            </a:r>
            <a:r>
              <a:rPr lang="en-US" sz="1600" dirty="0" smtClean="0"/>
              <a:t>?</a:t>
            </a:r>
          </a:p>
          <a:p>
            <a:pPr marL="342900" indent="-342900">
              <a:buAutoNum type="arabicPeriod"/>
            </a:pPr>
            <a:r>
              <a:rPr lang="en-US" sz="1600" dirty="0" err="1" smtClean="0"/>
              <a:t>Apakah</a:t>
            </a:r>
            <a:r>
              <a:rPr lang="en-US" sz="1600" dirty="0" smtClean="0"/>
              <a:t> </a:t>
            </a:r>
            <a:r>
              <a:rPr lang="en-US" sz="1600" dirty="0" err="1" smtClean="0"/>
              <a:t>berjalan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baik</a:t>
            </a:r>
            <a:r>
              <a:rPr lang="en-US" sz="1600" dirty="0" smtClean="0"/>
              <a:t> </a:t>
            </a:r>
            <a:r>
              <a:rPr lang="en-US" sz="1600" dirty="0" err="1" smtClean="0"/>
              <a:t>sistem</a:t>
            </a:r>
            <a:r>
              <a:rPr lang="en-US" sz="1600" dirty="0" smtClean="0"/>
              <a:t> </a:t>
            </a:r>
            <a:r>
              <a:rPr lang="en-US" sz="1600" dirty="0" err="1" smtClean="0"/>
              <a:t>itu</a:t>
            </a:r>
            <a:r>
              <a:rPr lang="en-US" sz="1600" dirty="0" smtClean="0"/>
              <a:t>?</a:t>
            </a:r>
          </a:p>
          <a:p>
            <a:pPr marL="342900" indent="-342900"/>
            <a:endParaRPr lang="en-US" sz="1600" dirty="0" smtClean="0">
              <a:solidFill>
                <a:schemeClr val="dk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19400" y="1600200"/>
            <a:ext cx="1924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Yang </a:t>
            </a:r>
            <a:r>
              <a:rPr lang="en-US" b="1" dirty="0" err="1" smtClean="0"/>
              <a:t>diverifikasi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Think global act locally</a:t>
            </a:r>
            <a:endParaRPr lang="en-US" dirty="0"/>
          </a:p>
        </p:txBody>
      </p:sp>
      <p:pic>
        <p:nvPicPr>
          <p:cNvPr id="1026" name="Picture 2" descr="E:\jobs n projects\2015\adiwiyata 2015\master foto dok adiwiyata 15\7.smp 1 sitiung kms  16 april 15\DSC008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5257800"/>
            <a:ext cx="1831679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234</TotalTime>
  <Words>1090</Words>
  <Application>Microsoft Office PowerPoint</Application>
  <PresentationFormat>On-screen Show (4:3)</PresentationFormat>
  <Paragraphs>166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Module</vt:lpstr>
      <vt:lpstr>TELAAH  APLIKASI  PROGRAM ADIWIYATA</vt:lpstr>
      <vt:lpstr>Apa yang dinilai ?</vt:lpstr>
      <vt:lpstr>Slide 3</vt:lpstr>
      <vt:lpstr>Slide 4</vt:lpstr>
      <vt:lpstr>APA DAN BAGAIMANA PEMBUKTIANNYA?</vt:lpstr>
      <vt:lpstr>APA DAN BAGAIMANA PEMBUKTIANNYA?</vt:lpstr>
      <vt:lpstr>APA DAN BAGAIMANA PEMBUKTIANNYA?</vt:lpstr>
      <vt:lpstr>APA DAN BAGAIMANA PEMBUKTIANNYA?</vt:lpstr>
      <vt:lpstr>Terima kasih</vt:lpstr>
      <vt:lpstr>Telaah :  Ekspose, Progress dan Keunggulan</vt:lpstr>
      <vt:lpstr>1. Ekspose</vt:lpstr>
      <vt:lpstr>2. Progress</vt:lpstr>
      <vt:lpstr>3. Keunggulan</vt:lpstr>
      <vt:lpstr>Terima kasih</vt:lpstr>
      <vt:lpstr>Slide 15</vt:lpstr>
      <vt:lpstr>Slide 16</vt:lpstr>
      <vt:lpstr>Terima kasih </vt:lpstr>
    </vt:vector>
  </TitlesOfParts>
  <Company>FYM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TELAAH  APLIKASI  PROGRAM ADIWIYATA</dc:title>
  <dc:creator>INTEL</dc:creator>
  <cp:lastModifiedBy>INTEL</cp:lastModifiedBy>
  <cp:revision>29</cp:revision>
  <dcterms:created xsi:type="dcterms:W3CDTF">2016-04-14T03:26:49Z</dcterms:created>
  <dcterms:modified xsi:type="dcterms:W3CDTF">2016-04-17T15:54:10Z</dcterms:modified>
</cp:coreProperties>
</file>